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2"/>
  </p:sldMasterIdLst>
  <p:notesMasterIdLst>
    <p:notesMasterId r:id="rId39"/>
  </p:notesMasterIdLst>
  <p:handoutMasterIdLst>
    <p:handoutMasterId r:id="rId40"/>
  </p:handoutMasterIdLst>
  <p:sldIdLst>
    <p:sldId id="267" r:id="rId3"/>
    <p:sldId id="314" r:id="rId4"/>
    <p:sldId id="322" r:id="rId5"/>
    <p:sldId id="319" r:id="rId6"/>
    <p:sldId id="324" r:id="rId7"/>
    <p:sldId id="321" r:id="rId8"/>
    <p:sldId id="326" r:id="rId9"/>
    <p:sldId id="327" r:id="rId10"/>
    <p:sldId id="328" r:id="rId11"/>
    <p:sldId id="329" r:id="rId12"/>
    <p:sldId id="330" r:id="rId13"/>
    <p:sldId id="332" r:id="rId14"/>
    <p:sldId id="331" r:id="rId15"/>
    <p:sldId id="333" r:id="rId16"/>
    <p:sldId id="334" r:id="rId17"/>
    <p:sldId id="335" r:id="rId18"/>
    <p:sldId id="336" r:id="rId19"/>
    <p:sldId id="354" r:id="rId20"/>
    <p:sldId id="355" r:id="rId21"/>
    <p:sldId id="356" r:id="rId22"/>
    <p:sldId id="357" r:id="rId23"/>
    <p:sldId id="358" r:id="rId24"/>
    <p:sldId id="359" r:id="rId25"/>
    <p:sldId id="360" r:id="rId26"/>
    <p:sldId id="361" r:id="rId27"/>
    <p:sldId id="362" r:id="rId28"/>
    <p:sldId id="363" r:id="rId29"/>
    <p:sldId id="364" r:id="rId30"/>
    <p:sldId id="365" r:id="rId31"/>
    <p:sldId id="366" r:id="rId32"/>
    <p:sldId id="367" r:id="rId33"/>
    <p:sldId id="368" r:id="rId34"/>
    <p:sldId id="370" r:id="rId35"/>
    <p:sldId id="371" r:id="rId36"/>
    <p:sldId id="372" r:id="rId37"/>
    <p:sldId id="311"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A09B7"/>
    <a:srgbClr val="FF505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1429" autoAdjust="0"/>
  </p:normalViewPr>
  <p:slideViewPr>
    <p:cSldViewPr>
      <p:cViewPr varScale="1">
        <p:scale>
          <a:sx n="97" d="100"/>
          <a:sy n="97" d="100"/>
        </p:scale>
        <p:origin x="2046" y="78"/>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367" cy="465294"/>
          </a:xfrm>
          <a:prstGeom prst="rect">
            <a:avLst/>
          </a:prstGeom>
        </p:spPr>
        <p:txBody>
          <a:bodyPr vert="horz" lIns="90864" tIns="45432" rIns="90864" bIns="45432" rtlCol="0"/>
          <a:lstStyle>
            <a:lvl1pPr algn="l">
              <a:defRPr sz="1200"/>
            </a:lvl1pPr>
          </a:lstStyle>
          <a:p>
            <a:endParaRPr lang="en-US" dirty="0"/>
          </a:p>
        </p:txBody>
      </p:sp>
      <p:sp>
        <p:nvSpPr>
          <p:cNvPr id="3" name="Date Placeholder 2"/>
          <p:cNvSpPr>
            <a:spLocks noGrp="1"/>
          </p:cNvSpPr>
          <p:nvPr>
            <p:ph type="dt" sz="quarter" idx="1"/>
          </p:nvPr>
        </p:nvSpPr>
        <p:spPr>
          <a:xfrm>
            <a:off x="3971456" y="0"/>
            <a:ext cx="3037366" cy="465294"/>
          </a:xfrm>
          <a:prstGeom prst="rect">
            <a:avLst/>
          </a:prstGeom>
        </p:spPr>
        <p:txBody>
          <a:bodyPr vert="horz" lIns="90864" tIns="45432" rIns="90864" bIns="45432" rtlCol="0"/>
          <a:lstStyle>
            <a:lvl1pPr algn="r">
              <a:defRPr sz="1200"/>
            </a:lvl1pPr>
          </a:lstStyle>
          <a:p>
            <a:fld id="{A6BECF3D-5A1F-4423-B535-B93999D753D1}" type="datetimeFigureOut">
              <a:rPr lang="en-US" smtClean="0"/>
              <a:pPr/>
              <a:t>12/5/2023</a:t>
            </a:fld>
            <a:endParaRPr lang="en-US" dirty="0"/>
          </a:p>
        </p:txBody>
      </p:sp>
      <p:sp>
        <p:nvSpPr>
          <p:cNvPr id="4" name="Footer Placeholder 3"/>
          <p:cNvSpPr>
            <a:spLocks noGrp="1"/>
          </p:cNvSpPr>
          <p:nvPr>
            <p:ph type="ftr" sz="quarter" idx="2"/>
          </p:nvPr>
        </p:nvSpPr>
        <p:spPr>
          <a:xfrm>
            <a:off x="0" y="8829530"/>
            <a:ext cx="3037367" cy="465294"/>
          </a:xfrm>
          <a:prstGeom prst="rect">
            <a:avLst/>
          </a:prstGeom>
        </p:spPr>
        <p:txBody>
          <a:bodyPr vert="horz" lIns="90864" tIns="45432" rIns="90864" bIns="454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456" y="8829530"/>
            <a:ext cx="3037366" cy="465294"/>
          </a:xfrm>
          <a:prstGeom prst="rect">
            <a:avLst/>
          </a:prstGeom>
        </p:spPr>
        <p:txBody>
          <a:bodyPr vert="horz" lIns="90864" tIns="45432" rIns="90864" bIns="45432" rtlCol="0" anchor="b"/>
          <a:lstStyle>
            <a:lvl1pPr algn="r">
              <a:defRPr sz="1200"/>
            </a:lvl1pPr>
          </a:lstStyle>
          <a:p>
            <a:fld id="{9E6F301B-FABC-4E60-BBFA-7E365EDDF135}" type="slidenum">
              <a:rPr lang="en-US" smtClean="0"/>
              <a:pPr/>
              <a:t>‹#›</a:t>
            </a:fld>
            <a:endParaRPr lang="en-US" dirty="0"/>
          </a:p>
        </p:txBody>
      </p:sp>
    </p:spTree>
    <p:extLst>
      <p:ext uri="{BB962C8B-B14F-4D97-AF65-F5344CB8AC3E}">
        <p14:creationId xmlns:p14="http://schemas.microsoft.com/office/powerpoint/2010/main" val="2179994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200"/>
            </a:lvl1pPr>
          </a:lstStyle>
          <a:p>
            <a:fld id="{C3CA5E48-4037-464B-B0CD-A57309264C70}" type="datetimeFigureOut">
              <a:rPr lang="en-US" smtClean="0"/>
              <a:pPr/>
              <a:t>12/5/2023</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200"/>
            </a:lvl1pPr>
          </a:lstStyle>
          <a:p>
            <a:fld id="{F6AD4A70-2F51-4146-B9C4-8BA4F7541B2E}" type="slidenum">
              <a:rPr lang="en-US" smtClean="0"/>
              <a:pPr/>
              <a:t>‹#›</a:t>
            </a:fld>
            <a:endParaRPr lang="en-US" dirty="0"/>
          </a:p>
        </p:txBody>
      </p:sp>
    </p:spTree>
    <p:extLst>
      <p:ext uri="{BB962C8B-B14F-4D97-AF65-F5344CB8AC3E}">
        <p14:creationId xmlns:p14="http://schemas.microsoft.com/office/powerpoint/2010/main" val="1229804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a:t>
            </a:fld>
            <a:endParaRPr lang="en-US" dirty="0"/>
          </a:p>
        </p:txBody>
      </p:sp>
    </p:spTree>
    <p:extLst>
      <p:ext uri="{BB962C8B-B14F-4D97-AF65-F5344CB8AC3E}">
        <p14:creationId xmlns:p14="http://schemas.microsoft.com/office/powerpoint/2010/main" val="10427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of these parts</a:t>
            </a:r>
            <a:r>
              <a:rPr lang="en-US" baseline="0" dirty="0"/>
              <a:t> do we see in that first paragraph – where do we see the rest?</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14</a:t>
            </a:fld>
            <a:endParaRPr lang="en-US" dirty="0"/>
          </a:p>
        </p:txBody>
      </p:sp>
    </p:spTree>
    <p:extLst>
      <p:ext uri="{BB962C8B-B14F-4D97-AF65-F5344CB8AC3E}">
        <p14:creationId xmlns:p14="http://schemas.microsoft.com/office/powerpoint/2010/main" val="4121931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15</a:t>
            </a:fld>
            <a:endParaRPr lang="en-US" dirty="0"/>
          </a:p>
        </p:txBody>
      </p:sp>
    </p:spTree>
    <p:extLst>
      <p:ext uri="{BB962C8B-B14F-4D97-AF65-F5344CB8AC3E}">
        <p14:creationId xmlns:p14="http://schemas.microsoft.com/office/powerpoint/2010/main" val="1467423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AD4A70-2F51-4146-B9C4-8BA4F7541B2E}" type="slidenum">
              <a:rPr lang="en-US" smtClean="0"/>
              <a:pPr/>
              <a:t>16</a:t>
            </a:fld>
            <a:endParaRPr lang="en-US" dirty="0"/>
          </a:p>
        </p:txBody>
      </p:sp>
    </p:spTree>
    <p:extLst>
      <p:ext uri="{BB962C8B-B14F-4D97-AF65-F5344CB8AC3E}">
        <p14:creationId xmlns:p14="http://schemas.microsoft.com/office/powerpoint/2010/main" val="34795893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an example – Jesse’s</a:t>
            </a:r>
          </a:p>
        </p:txBody>
      </p:sp>
      <p:sp>
        <p:nvSpPr>
          <p:cNvPr id="4" name="Slide Number Placeholder 3"/>
          <p:cNvSpPr>
            <a:spLocks noGrp="1"/>
          </p:cNvSpPr>
          <p:nvPr>
            <p:ph type="sldNum" sz="quarter" idx="10"/>
          </p:nvPr>
        </p:nvSpPr>
        <p:spPr/>
        <p:txBody>
          <a:bodyPr/>
          <a:lstStyle/>
          <a:p>
            <a:fld id="{F6AD4A70-2F51-4146-B9C4-8BA4F7541B2E}" type="slidenum">
              <a:rPr lang="en-US" smtClean="0"/>
              <a:pPr/>
              <a:t>17</a:t>
            </a:fld>
            <a:endParaRPr lang="en-US" dirty="0"/>
          </a:p>
        </p:txBody>
      </p:sp>
    </p:spTree>
    <p:extLst>
      <p:ext uri="{BB962C8B-B14F-4D97-AF65-F5344CB8AC3E}">
        <p14:creationId xmlns:p14="http://schemas.microsoft.com/office/powerpoint/2010/main" val="403867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Once you decide on your content – which should be the focus in early drafts,</a:t>
            </a:r>
            <a:r>
              <a:rPr lang="en-US" baseline="0" dirty="0"/>
              <a:t> making sure you know what you want to say – then you can polish the prose – focusing on how you say it. Most of our work really focuses on NOUNS – on things we’ll do, what we will study – rather than on VERBS – the DOING – but prose really moves with VERBS – action words – so, think about both </a:t>
            </a:r>
            <a:endParaRPr lang="en-US" dirty="0"/>
          </a:p>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21</a:t>
            </a:fld>
            <a:endParaRPr lang="en-US" dirty="0"/>
          </a:p>
        </p:txBody>
      </p:sp>
    </p:spTree>
    <p:extLst>
      <p:ext uri="{BB962C8B-B14F-4D97-AF65-F5344CB8AC3E}">
        <p14:creationId xmlns:p14="http://schemas.microsoft.com/office/powerpoint/2010/main" val="2636785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be afraid</a:t>
            </a:r>
            <a:r>
              <a:rPr lang="en-US" baseline="0" dirty="0"/>
              <a:t> to say I, don’t be afraid to explain what you are doing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34</a:t>
            </a:fld>
            <a:endParaRPr lang="en-US" dirty="0"/>
          </a:p>
        </p:txBody>
      </p:sp>
    </p:spTree>
    <p:extLst>
      <p:ext uri="{BB962C8B-B14F-4D97-AF65-F5344CB8AC3E}">
        <p14:creationId xmlns:p14="http://schemas.microsoft.com/office/powerpoint/2010/main" val="7508108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8FE82-3FCF-4BF0-A7B9-EE79C07788C3}" type="slidenum">
              <a:rPr lang="en-US" smtClean="0"/>
              <a:t>35</a:t>
            </a:fld>
            <a:endParaRPr lang="en-US"/>
          </a:p>
        </p:txBody>
      </p:sp>
    </p:spTree>
    <p:extLst>
      <p:ext uri="{BB962C8B-B14F-4D97-AF65-F5344CB8AC3E}">
        <p14:creationId xmlns:p14="http://schemas.microsoft.com/office/powerpoint/2010/main" val="35352426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AD4A70-2F51-4146-B9C4-8BA4F7541B2E}" type="slidenum">
              <a:rPr lang="en-US" smtClean="0"/>
              <a:pPr/>
              <a:t>36</a:t>
            </a:fld>
            <a:endParaRPr lang="en-US" dirty="0"/>
          </a:p>
        </p:txBody>
      </p:sp>
    </p:spTree>
    <p:extLst>
      <p:ext uri="{BB962C8B-B14F-4D97-AF65-F5344CB8AC3E}">
        <p14:creationId xmlns:p14="http://schemas.microsoft.com/office/powerpoint/2010/main" val="2617630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AD4A70-2F51-4146-B9C4-8BA4F7541B2E}" type="slidenum">
              <a:rPr lang="en-US" smtClean="0"/>
              <a:pPr/>
              <a:t>2</a:t>
            </a:fld>
            <a:endParaRPr lang="en-US" dirty="0"/>
          </a:p>
        </p:txBody>
      </p:sp>
    </p:spTree>
    <p:extLst>
      <p:ext uri="{BB962C8B-B14F-4D97-AF65-F5344CB8AC3E}">
        <p14:creationId xmlns:p14="http://schemas.microsoft.com/office/powerpoint/2010/main" val="1530398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7</a:t>
            </a:fld>
            <a:endParaRPr lang="en-US" dirty="0"/>
          </a:p>
        </p:txBody>
      </p:sp>
    </p:spTree>
    <p:extLst>
      <p:ext uri="{BB962C8B-B14F-4D97-AF65-F5344CB8AC3E}">
        <p14:creationId xmlns:p14="http://schemas.microsoft.com/office/powerpoint/2010/main" val="2005164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 – you, but how do you present yourself –remember, in this situation,</a:t>
            </a:r>
            <a:r>
              <a:rPr lang="en-US" baseline="0" dirty="0"/>
              <a:t> it is expected that you are a student – but how do you want to cast yourself as a student?  </a:t>
            </a:r>
            <a:br>
              <a:rPr lang="en-US" baseline="0" dirty="0"/>
            </a:br>
            <a:r>
              <a:rPr lang="en-US" baseline="0" dirty="0"/>
              <a:t>Purpose – what are you trying to persuade your audience?</a:t>
            </a:r>
          </a:p>
          <a:p>
            <a:r>
              <a:rPr lang="en-US" baseline="0" dirty="0"/>
              <a:t>Audience – mixed academic </a:t>
            </a:r>
          </a:p>
          <a:p>
            <a:r>
              <a:rPr lang="en-US" baseline="0" dirty="0"/>
              <a:t>Exigence – the timeliness – why this question, why now?</a:t>
            </a:r>
          </a:p>
          <a:p>
            <a:r>
              <a:rPr lang="en-US" baseline="0" dirty="0"/>
              <a:t>Constraint – fundamentally, length, but also what you are being asked to describe in the document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8</a:t>
            </a:fld>
            <a:endParaRPr lang="en-US" dirty="0"/>
          </a:p>
        </p:txBody>
      </p:sp>
    </p:spTree>
    <p:extLst>
      <p:ext uri="{BB962C8B-B14F-4D97-AF65-F5344CB8AC3E}">
        <p14:creationId xmlns:p14="http://schemas.microsoft.com/office/powerpoint/2010/main" val="1469329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and describe how she is structuring this first paragraph – what moves is she making </a:t>
            </a:r>
          </a:p>
        </p:txBody>
      </p:sp>
      <p:sp>
        <p:nvSpPr>
          <p:cNvPr id="4" name="Slide Number Placeholder 3"/>
          <p:cNvSpPr>
            <a:spLocks noGrp="1"/>
          </p:cNvSpPr>
          <p:nvPr>
            <p:ph type="sldNum" sz="quarter" idx="10"/>
          </p:nvPr>
        </p:nvSpPr>
        <p:spPr/>
        <p:txBody>
          <a:bodyPr/>
          <a:lstStyle/>
          <a:p>
            <a:fld id="{F6AD4A70-2F51-4146-B9C4-8BA4F7541B2E}" type="slidenum">
              <a:rPr lang="en-US" smtClean="0"/>
              <a:pPr/>
              <a:t>9</a:t>
            </a:fld>
            <a:endParaRPr lang="en-US" dirty="0"/>
          </a:p>
        </p:txBody>
      </p:sp>
    </p:spTree>
    <p:extLst>
      <p:ext uri="{BB962C8B-B14F-4D97-AF65-F5344CB8AC3E}">
        <p14:creationId xmlns:p14="http://schemas.microsoft.com/office/powerpoint/2010/main" val="1197477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and describe how she is structuring this first paragraph – what moves is </a:t>
            </a:r>
            <a:r>
              <a:rPr lang="en-US"/>
              <a:t>she making </a:t>
            </a:r>
          </a:p>
        </p:txBody>
      </p:sp>
      <p:sp>
        <p:nvSpPr>
          <p:cNvPr id="4" name="Slide Number Placeholder 3"/>
          <p:cNvSpPr>
            <a:spLocks noGrp="1"/>
          </p:cNvSpPr>
          <p:nvPr>
            <p:ph type="sldNum" sz="quarter" idx="10"/>
          </p:nvPr>
        </p:nvSpPr>
        <p:spPr/>
        <p:txBody>
          <a:bodyPr/>
          <a:lstStyle/>
          <a:p>
            <a:fld id="{F6AD4A70-2F51-4146-B9C4-8BA4F7541B2E}" type="slidenum">
              <a:rPr lang="en-US" smtClean="0"/>
              <a:pPr/>
              <a:t>10</a:t>
            </a:fld>
            <a:endParaRPr lang="en-US" dirty="0"/>
          </a:p>
        </p:txBody>
      </p:sp>
    </p:spTree>
    <p:extLst>
      <p:ext uri="{BB962C8B-B14F-4D97-AF65-F5344CB8AC3E}">
        <p14:creationId xmlns:p14="http://schemas.microsoft.com/office/powerpoint/2010/main" val="558097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few sentences provide</a:t>
            </a:r>
            <a:r>
              <a:rPr lang="en-US" baseline="0" dirty="0"/>
              <a:t> more detail and context – answers the question “why should we care about reciprocal social interaction” without us even having to ask.  Raises some others points that continue to build a case for this being something important.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11</a:t>
            </a:fld>
            <a:endParaRPr lang="en-US" dirty="0"/>
          </a:p>
        </p:txBody>
      </p:sp>
    </p:spTree>
    <p:extLst>
      <p:ext uri="{BB962C8B-B14F-4D97-AF65-F5344CB8AC3E}">
        <p14:creationId xmlns:p14="http://schemas.microsoft.com/office/powerpoint/2010/main" val="2211149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Then,</a:t>
            </a:r>
            <a:r>
              <a:rPr lang="en-US" baseline="0" dirty="0"/>
              <a:t> by the fourth sentence – she opens up a gap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12</a:t>
            </a:fld>
            <a:endParaRPr lang="en-US" dirty="0"/>
          </a:p>
        </p:txBody>
      </p:sp>
    </p:spTree>
    <p:extLst>
      <p:ext uri="{BB962C8B-B14F-4D97-AF65-F5344CB8AC3E}">
        <p14:creationId xmlns:p14="http://schemas.microsoft.com/office/powerpoint/2010/main" val="68699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Ends the paragraph with a question </a:t>
            </a:r>
          </a:p>
        </p:txBody>
      </p:sp>
      <p:sp>
        <p:nvSpPr>
          <p:cNvPr id="4" name="Slide Number Placeholder 3"/>
          <p:cNvSpPr>
            <a:spLocks noGrp="1"/>
          </p:cNvSpPr>
          <p:nvPr>
            <p:ph type="sldNum" sz="quarter" idx="10"/>
          </p:nvPr>
        </p:nvSpPr>
        <p:spPr/>
        <p:txBody>
          <a:bodyPr/>
          <a:lstStyle/>
          <a:p>
            <a:fld id="{F6AD4A70-2F51-4146-B9C4-8BA4F7541B2E}" type="slidenum">
              <a:rPr lang="en-US" smtClean="0"/>
              <a:pPr/>
              <a:t>13</a:t>
            </a:fld>
            <a:endParaRPr lang="en-US" dirty="0"/>
          </a:p>
        </p:txBody>
      </p:sp>
    </p:spTree>
    <p:extLst>
      <p:ext uri="{BB962C8B-B14F-4D97-AF65-F5344CB8AC3E}">
        <p14:creationId xmlns:p14="http://schemas.microsoft.com/office/powerpoint/2010/main" val="34450049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62200" y="533400"/>
            <a:ext cx="5746337" cy="541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Subtitle 2"/>
          <p:cNvSpPr txBox="1">
            <a:spLocks/>
          </p:cNvSpPr>
          <p:nvPr userDrawn="1"/>
        </p:nvSpPr>
        <p:spPr>
          <a:xfrm>
            <a:off x="1600200" y="3584575"/>
            <a:ext cx="6858000" cy="1216025"/>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800" b="0" i="0" dirty="0">
                <a:solidFill>
                  <a:schemeClr val="tx1">
                    <a:lumMod val="85000"/>
                    <a:lumOff val="15000"/>
                  </a:schemeClr>
                </a:solidFill>
                <a:latin typeface="Adobe Garamond Pro" pitchFamily="18" charset="0"/>
              </a:rPr>
              <a:t>Advancing</a:t>
            </a:r>
            <a:r>
              <a:rPr lang="en-US" sz="2800" b="0" i="0" baseline="0" dirty="0">
                <a:solidFill>
                  <a:schemeClr val="tx1">
                    <a:lumMod val="85000"/>
                    <a:lumOff val="15000"/>
                  </a:schemeClr>
                </a:solidFill>
                <a:latin typeface="Adobe Garamond Pro" pitchFamily="18" charset="0"/>
              </a:rPr>
              <a:t> graduate education.</a:t>
            </a:r>
          </a:p>
          <a:p>
            <a:r>
              <a:rPr lang="en-US" sz="2800" b="0" i="0" baseline="0" dirty="0">
                <a:solidFill>
                  <a:schemeClr val="tx1">
                    <a:lumMod val="85000"/>
                    <a:lumOff val="15000"/>
                  </a:schemeClr>
                </a:solidFill>
                <a:latin typeface="Adobe Garamond Pro" pitchFamily="18" charset="0"/>
              </a:rPr>
              <a:t>Enhancing the graduate student experience.</a:t>
            </a:r>
            <a:endParaRPr lang="en-US" sz="2800" b="0" i="0" dirty="0">
              <a:solidFill>
                <a:schemeClr val="tx1">
                  <a:lumMod val="85000"/>
                  <a:lumOff val="15000"/>
                </a:schemeClr>
              </a:solidFill>
              <a:latin typeface="Adobe Garamond Pro" pitchFamily="18" charset="0"/>
            </a:endParaRPr>
          </a:p>
        </p:txBody>
      </p:sp>
      <p:sp>
        <p:nvSpPr>
          <p:cNvPr id="6" name="Rectangle 5"/>
          <p:cNvSpPr/>
          <p:nvPr userDrawn="1"/>
        </p:nvSpPr>
        <p:spPr>
          <a:xfrm>
            <a:off x="0" y="0"/>
            <a:ext cx="990600" cy="6858000"/>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52399" y="6202681"/>
            <a:ext cx="8991601"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C:\Users\nwilder\Desktop\UMD-logo-no-background.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16356" b="72747"/>
          <a:stretch/>
        </p:blipFill>
        <p:spPr bwMode="auto">
          <a:xfrm>
            <a:off x="1219200" y="1983890"/>
            <a:ext cx="7543800" cy="159751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p:cNvSpPr/>
          <p:nvPr userDrawn="1"/>
        </p:nvSpPr>
        <p:spPr>
          <a:xfrm>
            <a:off x="823248" y="0"/>
            <a:ext cx="8320752" cy="1905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96442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E5524938-0FAC-4089-BA34-4BC49D8D1038}"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9242B-FABD-4220-8BC3-A347F938EF04}" type="slidenum">
              <a:rPr lang="en-US" smtClean="0"/>
              <a:t>‹#›</a:t>
            </a:fld>
            <a:endParaRPr lang="en-US"/>
          </a:p>
        </p:txBody>
      </p:sp>
    </p:spTree>
    <p:extLst>
      <p:ext uri="{BB962C8B-B14F-4D97-AF65-F5344CB8AC3E}">
        <p14:creationId xmlns:p14="http://schemas.microsoft.com/office/powerpoint/2010/main" val="658254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62200" y="533400"/>
            <a:ext cx="5746337" cy="541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6" name="Rectangle 5"/>
          <p:cNvSpPr/>
          <p:nvPr userDrawn="1"/>
        </p:nvSpPr>
        <p:spPr>
          <a:xfrm>
            <a:off x="0" y="0"/>
            <a:ext cx="990600" cy="6858000"/>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52399" y="6202681"/>
            <a:ext cx="8991601"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823248" y="0"/>
            <a:ext cx="8320752" cy="1905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Placeholder 1"/>
          <p:cNvSpPr>
            <a:spLocks noGrp="1"/>
          </p:cNvSpPr>
          <p:nvPr>
            <p:ph type="title"/>
          </p:nvPr>
        </p:nvSpPr>
        <p:spPr>
          <a:xfrm>
            <a:off x="1295400" y="2334918"/>
            <a:ext cx="739140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3" name="Content Placeholder 2"/>
          <p:cNvSpPr>
            <a:spLocks noGrp="1"/>
          </p:cNvSpPr>
          <p:nvPr>
            <p:ph idx="1" hasCustomPrompt="1"/>
          </p:nvPr>
        </p:nvSpPr>
        <p:spPr>
          <a:xfrm>
            <a:off x="1752600" y="3739896"/>
            <a:ext cx="6553200" cy="603504"/>
          </a:xfrm>
        </p:spPr>
        <p:txBody>
          <a:bodyPr>
            <a:normAutofit/>
          </a:bodyPr>
          <a:lstStyle>
            <a:lvl1pPr marL="45720" indent="0" algn="ctr">
              <a:buClr>
                <a:srgbClr val="D20000"/>
              </a:buClr>
              <a:buNone/>
              <a:defRPr sz="2800" i="1" baseline="0">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dirty="0"/>
              <a:t>Click to edit Master Subtitle Style</a:t>
            </a:r>
          </a:p>
        </p:txBody>
      </p:sp>
      <p:sp>
        <p:nvSpPr>
          <p:cNvPr id="9" name="Subtitle 2"/>
          <p:cNvSpPr txBox="1">
            <a:spLocks/>
          </p:cNvSpPr>
          <p:nvPr userDrawn="1"/>
        </p:nvSpPr>
        <p:spPr>
          <a:xfrm>
            <a:off x="4191000" y="6477000"/>
            <a:ext cx="4876800" cy="311313"/>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US" sz="1200" b="0" i="1" dirty="0">
                <a:solidFill>
                  <a:schemeClr val="tx1">
                    <a:lumMod val="85000"/>
                    <a:lumOff val="15000"/>
                  </a:schemeClr>
                </a:solidFill>
                <a:latin typeface="Calibri" panose="020F0502020204030204" pitchFamily="34" charset="0"/>
              </a:rPr>
              <a:t>Advancing</a:t>
            </a:r>
            <a:r>
              <a:rPr lang="en-US" sz="1200" b="0" i="1" baseline="0" dirty="0">
                <a:solidFill>
                  <a:schemeClr val="tx1">
                    <a:lumMod val="85000"/>
                    <a:lumOff val="15000"/>
                  </a:schemeClr>
                </a:solidFill>
                <a:latin typeface="Calibri" panose="020F0502020204030204" pitchFamily="34" charset="0"/>
              </a:rPr>
              <a:t> graduate education. Enhancing the graduate student experience.</a:t>
            </a:r>
            <a:endParaRPr lang="en-US" sz="1200" b="0" i="1" dirty="0">
              <a:solidFill>
                <a:schemeClr val="tx1">
                  <a:lumMod val="85000"/>
                  <a:lumOff val="15000"/>
                </a:schemeClr>
              </a:solidFill>
              <a:latin typeface="Calibri" panose="020F0502020204030204" pitchFamily="34" charset="0"/>
            </a:endParaRPr>
          </a:p>
        </p:txBody>
      </p:sp>
      <p:pic>
        <p:nvPicPr>
          <p:cNvPr id="10" name="Picture 4" descr="Z:\Logos Grad School\grad school logo-1horiz.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19966" r="1123" b="9362"/>
          <a:stretch/>
        </p:blipFill>
        <p:spPr bwMode="auto">
          <a:xfrm>
            <a:off x="990600" y="6267777"/>
            <a:ext cx="2590800" cy="5902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141503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D20000"/>
              </a:buClr>
              <a:defRPr>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67963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11" name="Content Placeholder 2"/>
          <p:cNvSpPr>
            <a:spLocks noGrp="1"/>
          </p:cNvSpPr>
          <p:nvPr>
            <p:ph idx="1"/>
          </p:nvPr>
        </p:nvSpPr>
        <p:spPr>
          <a:xfrm>
            <a:off x="380999" y="1676400"/>
            <a:ext cx="4191001" cy="4450079"/>
          </a:xfrm>
        </p:spPr>
        <p:txBody>
          <a:bodyPr/>
          <a:lstStyle>
            <a:lvl1pPr>
              <a:buClr>
                <a:srgbClr val="D20000"/>
              </a:buClr>
              <a:defRPr>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0"/>
          </p:nvPr>
        </p:nvSpPr>
        <p:spPr>
          <a:xfrm>
            <a:off x="4724401" y="1676400"/>
            <a:ext cx="4191000" cy="4495800"/>
          </a:xfrm>
        </p:spPr>
        <p:txBody>
          <a:bodyPr/>
          <a:lstStyle>
            <a:lvl1pPr>
              <a:buClr>
                <a:srgbClr val="D20000"/>
              </a:buClr>
              <a:defRPr>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866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4040188" cy="762000"/>
          </a:xfrm>
        </p:spPr>
        <p:txBody>
          <a:bodyPr anchor="b"/>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600200"/>
            <a:ext cx="4041775" cy="762000"/>
          </a:xfrm>
        </p:spPr>
        <p:txBody>
          <a:bodyPr anchor="b"/>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36775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665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321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62200" y="533400"/>
            <a:ext cx="5746337" cy="541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6" name="Rectangle 5"/>
          <p:cNvSpPr/>
          <p:nvPr userDrawn="1"/>
        </p:nvSpPr>
        <p:spPr>
          <a:xfrm>
            <a:off x="0" y="0"/>
            <a:ext cx="990600" cy="6858000"/>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52399" y="6202681"/>
            <a:ext cx="8991601"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823248" y="0"/>
            <a:ext cx="8320752" cy="1905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Placeholder 1"/>
          <p:cNvSpPr>
            <a:spLocks noGrp="1"/>
          </p:cNvSpPr>
          <p:nvPr>
            <p:ph type="title"/>
          </p:nvPr>
        </p:nvSpPr>
        <p:spPr>
          <a:xfrm>
            <a:off x="1295400" y="2334918"/>
            <a:ext cx="739140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3" name="Content Placeholder 2"/>
          <p:cNvSpPr>
            <a:spLocks noGrp="1"/>
          </p:cNvSpPr>
          <p:nvPr>
            <p:ph idx="1" hasCustomPrompt="1"/>
          </p:nvPr>
        </p:nvSpPr>
        <p:spPr>
          <a:xfrm>
            <a:off x="1752600" y="3739896"/>
            <a:ext cx="6553200" cy="603504"/>
          </a:xfrm>
        </p:spPr>
        <p:txBody>
          <a:bodyPr>
            <a:normAutofit/>
          </a:bodyPr>
          <a:lstStyle>
            <a:lvl1pPr marL="45720" indent="0" algn="ctr">
              <a:buClr>
                <a:srgbClr val="D20000"/>
              </a:buClr>
              <a:buNone/>
              <a:defRPr sz="2800" i="1" baseline="0">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dirty="0"/>
              <a:t>Click to edit Master Subtitle Style</a:t>
            </a:r>
          </a:p>
        </p:txBody>
      </p:sp>
      <p:sp>
        <p:nvSpPr>
          <p:cNvPr id="9" name="Subtitle 2"/>
          <p:cNvSpPr txBox="1">
            <a:spLocks/>
          </p:cNvSpPr>
          <p:nvPr userDrawn="1"/>
        </p:nvSpPr>
        <p:spPr>
          <a:xfrm>
            <a:off x="4191000" y="6477000"/>
            <a:ext cx="4876800" cy="311313"/>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US" sz="1200" b="0" i="1" dirty="0">
                <a:solidFill>
                  <a:schemeClr val="tx1">
                    <a:lumMod val="85000"/>
                    <a:lumOff val="15000"/>
                  </a:schemeClr>
                </a:solidFill>
                <a:latin typeface="Calibri" panose="020F0502020204030204" pitchFamily="34" charset="0"/>
              </a:rPr>
              <a:t>Advancing</a:t>
            </a:r>
            <a:r>
              <a:rPr lang="en-US" sz="1200" b="0" i="1" baseline="0" dirty="0">
                <a:solidFill>
                  <a:schemeClr val="tx1">
                    <a:lumMod val="85000"/>
                    <a:lumOff val="15000"/>
                  </a:schemeClr>
                </a:solidFill>
                <a:latin typeface="Calibri" panose="020F0502020204030204" pitchFamily="34" charset="0"/>
              </a:rPr>
              <a:t> graduate education. Enhancing the graduate student experience.</a:t>
            </a:r>
            <a:endParaRPr lang="en-US" sz="1200" b="0" i="1" dirty="0">
              <a:solidFill>
                <a:schemeClr val="tx1">
                  <a:lumMod val="85000"/>
                  <a:lumOff val="15000"/>
                </a:schemeClr>
              </a:solidFill>
              <a:latin typeface="Calibri" panose="020F0502020204030204" pitchFamily="34" charset="0"/>
            </a:endParaRPr>
          </a:p>
        </p:txBody>
      </p:sp>
      <p:pic>
        <p:nvPicPr>
          <p:cNvPr id="10" name="Picture 4" descr="Z:\Logos Grad School\grad school logo-1horiz.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19966" r="1123" b="9362"/>
          <a:stretch/>
        </p:blipFill>
        <p:spPr bwMode="auto">
          <a:xfrm>
            <a:off x="990600" y="6267777"/>
            <a:ext cx="2590800" cy="5902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937369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62200" y="533400"/>
            <a:ext cx="5746337" cy="541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6" name="Rectangle 5"/>
          <p:cNvSpPr/>
          <p:nvPr userDrawn="1"/>
        </p:nvSpPr>
        <p:spPr>
          <a:xfrm>
            <a:off x="0" y="0"/>
            <a:ext cx="990600" cy="6858000"/>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52399" y="6202681"/>
            <a:ext cx="8991601"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823248" y="0"/>
            <a:ext cx="8320752" cy="1905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Placeholder 1"/>
          <p:cNvSpPr>
            <a:spLocks noGrp="1"/>
          </p:cNvSpPr>
          <p:nvPr>
            <p:ph type="title"/>
          </p:nvPr>
        </p:nvSpPr>
        <p:spPr>
          <a:xfrm>
            <a:off x="1295400" y="2334918"/>
            <a:ext cx="739140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3" name="Content Placeholder 2"/>
          <p:cNvSpPr>
            <a:spLocks noGrp="1"/>
          </p:cNvSpPr>
          <p:nvPr>
            <p:ph idx="1" hasCustomPrompt="1"/>
          </p:nvPr>
        </p:nvSpPr>
        <p:spPr>
          <a:xfrm>
            <a:off x="1752600" y="3739896"/>
            <a:ext cx="6553200" cy="603504"/>
          </a:xfrm>
        </p:spPr>
        <p:txBody>
          <a:bodyPr>
            <a:normAutofit/>
          </a:bodyPr>
          <a:lstStyle>
            <a:lvl1pPr marL="45720" indent="0" algn="ctr">
              <a:buClr>
                <a:srgbClr val="D20000"/>
              </a:buClr>
              <a:buNone/>
              <a:defRPr sz="2800" i="1" baseline="0">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dirty="0"/>
              <a:t>Click to edit Master Subtitle Style</a:t>
            </a:r>
          </a:p>
        </p:txBody>
      </p:sp>
      <p:sp>
        <p:nvSpPr>
          <p:cNvPr id="9" name="Subtitle 2"/>
          <p:cNvSpPr txBox="1">
            <a:spLocks/>
          </p:cNvSpPr>
          <p:nvPr userDrawn="1"/>
        </p:nvSpPr>
        <p:spPr>
          <a:xfrm>
            <a:off x="4191000" y="6477000"/>
            <a:ext cx="4876800" cy="311313"/>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US" sz="1200" b="0" i="1" dirty="0">
                <a:solidFill>
                  <a:schemeClr val="tx1">
                    <a:lumMod val="85000"/>
                    <a:lumOff val="15000"/>
                  </a:schemeClr>
                </a:solidFill>
                <a:latin typeface="Calibri" panose="020F0502020204030204" pitchFamily="34" charset="0"/>
              </a:rPr>
              <a:t>Advancing</a:t>
            </a:r>
            <a:r>
              <a:rPr lang="en-US" sz="1200" b="0" i="1" baseline="0" dirty="0">
                <a:solidFill>
                  <a:schemeClr val="tx1">
                    <a:lumMod val="85000"/>
                    <a:lumOff val="15000"/>
                  </a:schemeClr>
                </a:solidFill>
                <a:latin typeface="Calibri" panose="020F0502020204030204" pitchFamily="34" charset="0"/>
              </a:rPr>
              <a:t> graduate education. Enhancing the graduate student experience.</a:t>
            </a:r>
            <a:endParaRPr lang="en-US" sz="1200" b="0" i="1" dirty="0">
              <a:solidFill>
                <a:schemeClr val="tx1">
                  <a:lumMod val="85000"/>
                  <a:lumOff val="15000"/>
                </a:schemeClr>
              </a:solidFill>
              <a:latin typeface="Calibri" panose="020F0502020204030204" pitchFamily="34" charset="0"/>
            </a:endParaRPr>
          </a:p>
        </p:txBody>
      </p:sp>
      <p:pic>
        <p:nvPicPr>
          <p:cNvPr id="10" name="Picture 4" descr="Z:\Logos Grad School\grad school logo-1horiz.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19966" r="1123" b="9362"/>
          <a:stretch/>
        </p:blipFill>
        <p:spPr bwMode="auto">
          <a:xfrm>
            <a:off x="990600" y="6267777"/>
            <a:ext cx="2590800" cy="5902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639466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209800" y="1066800"/>
            <a:ext cx="4724400" cy="444804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p:nvSpPr>
        <p:spPr>
          <a:xfrm>
            <a:off x="152399" y="6153913"/>
            <a:ext cx="8814047"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ubtitle 2"/>
          <p:cNvSpPr txBox="1">
            <a:spLocks/>
          </p:cNvSpPr>
          <p:nvPr/>
        </p:nvSpPr>
        <p:spPr>
          <a:xfrm>
            <a:off x="4191000" y="6477000"/>
            <a:ext cx="4876800" cy="311313"/>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US" sz="1200" b="0" i="1" dirty="0">
                <a:solidFill>
                  <a:schemeClr val="tx1">
                    <a:lumMod val="85000"/>
                    <a:lumOff val="15000"/>
                  </a:schemeClr>
                </a:solidFill>
                <a:latin typeface="Calibri" panose="020F0502020204030204" pitchFamily="34" charset="0"/>
              </a:rPr>
              <a:t>Advancing</a:t>
            </a:r>
            <a:r>
              <a:rPr lang="en-US" sz="1200" b="0" i="1" baseline="0" dirty="0">
                <a:solidFill>
                  <a:schemeClr val="tx1">
                    <a:lumMod val="85000"/>
                    <a:lumOff val="15000"/>
                  </a:schemeClr>
                </a:solidFill>
                <a:latin typeface="Calibri" panose="020F0502020204030204" pitchFamily="34" charset="0"/>
              </a:rPr>
              <a:t> graduate education. Enhancing the graduate student experience.</a:t>
            </a:r>
            <a:endParaRPr lang="en-US" sz="1200" b="0" i="1" dirty="0">
              <a:solidFill>
                <a:schemeClr val="tx1">
                  <a:lumMod val="85000"/>
                  <a:lumOff val="15000"/>
                </a:schemeClr>
              </a:solidFill>
              <a:latin typeface="Calibri" panose="020F0502020204030204" pitchFamily="34" charset="0"/>
            </a:endParaRPr>
          </a:p>
        </p:txBody>
      </p:sp>
      <p:pic>
        <p:nvPicPr>
          <p:cNvPr id="13" name="Picture 4" descr="Z:\Logos Grad School\grad school logo-1horiz.jpg"/>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19966" r="1123" b="9362"/>
          <a:stretch/>
        </p:blipFill>
        <p:spPr bwMode="auto">
          <a:xfrm>
            <a:off x="0" y="6267777"/>
            <a:ext cx="2590800" cy="590223"/>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152399" y="0"/>
            <a:ext cx="8814048" cy="1524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821" r:id="rId8"/>
    <p:sldLayoutId id="2147483834" r:id="rId9"/>
    <p:sldLayoutId id="2147483835" r:id="rId10"/>
  </p:sldLayoutIdLst>
  <p:hf hdr="0"/>
  <p:txStyles>
    <p:titleStyle>
      <a:lvl1pPr algn="ctr" defTabSz="914400" rtl="0" eaLnBrk="1" latinLnBrk="0" hangingPunct="1">
        <a:spcBef>
          <a:spcPct val="0"/>
        </a:spcBef>
        <a:buNone/>
        <a:defRPr sz="4000" b="1" kern="1200" cap="none" spc="200" baseline="0">
          <a:ln>
            <a:noFill/>
          </a:ln>
          <a:solidFill>
            <a:schemeClr val="tx1"/>
          </a:solidFill>
          <a:effectLst/>
          <a:latin typeface="Calibri" panose="020F0502020204030204" pitchFamily="34" charset="0"/>
          <a:ea typeface="+mj-ea"/>
          <a:cs typeface="+mj-cs"/>
        </a:defRPr>
      </a:lvl1pPr>
    </p:titleStyle>
    <p:bodyStyle>
      <a:lvl1pPr marL="274320" indent="-228600" algn="l" defTabSz="914400" rtl="0" eaLnBrk="1" latinLnBrk="0" hangingPunct="1">
        <a:spcBef>
          <a:spcPct val="20000"/>
        </a:spcBef>
        <a:buClr>
          <a:srgbClr val="D20000"/>
        </a:buClr>
        <a:buFont typeface="Wingdings 2" pitchFamily="18" charset="2"/>
        <a:buChar char=""/>
        <a:defRPr sz="3600" kern="1200" spc="150" baseline="0">
          <a:solidFill>
            <a:schemeClr val="tx1"/>
          </a:solidFill>
          <a:latin typeface="Calibri" panose="020F0502020204030204" pitchFamily="34" charset="0"/>
          <a:ea typeface="+mn-ea"/>
          <a:cs typeface="+mn-cs"/>
        </a:defRPr>
      </a:lvl1pPr>
      <a:lvl2pPr marL="548640" indent="-182880" algn="l" defTabSz="914400" rtl="0" eaLnBrk="1" latinLnBrk="0" hangingPunct="1">
        <a:spcBef>
          <a:spcPct val="20000"/>
        </a:spcBef>
        <a:buClr>
          <a:srgbClr val="D20000"/>
        </a:buClr>
        <a:buFont typeface="Wingdings" pitchFamily="2" charset="2"/>
        <a:buChar char="§"/>
        <a:defRPr sz="3200" kern="1200" spc="100" baseline="0">
          <a:solidFill>
            <a:schemeClr val="tx1"/>
          </a:solidFill>
          <a:latin typeface="Calibri" panose="020F0502020204030204" pitchFamily="34" charset="0"/>
          <a:ea typeface="+mn-ea"/>
          <a:cs typeface="+mn-cs"/>
        </a:defRPr>
      </a:lvl2pPr>
      <a:lvl3pPr marL="822960" indent="-182880" algn="l" defTabSz="914400" rtl="0" eaLnBrk="1" latinLnBrk="0" hangingPunct="1">
        <a:spcBef>
          <a:spcPct val="20000"/>
        </a:spcBef>
        <a:buClr>
          <a:srgbClr val="D20000"/>
        </a:buClr>
        <a:buFont typeface="Wingdings" pitchFamily="2" charset="2"/>
        <a:buChar char="§"/>
        <a:defRPr sz="2600" kern="1200" spc="100" baseline="0">
          <a:solidFill>
            <a:schemeClr val="tx1"/>
          </a:solidFill>
          <a:latin typeface="Calibri" panose="020F0502020204030204" pitchFamily="34" charset="0"/>
          <a:ea typeface="+mn-ea"/>
          <a:cs typeface="+mn-cs"/>
        </a:defRPr>
      </a:lvl3pPr>
      <a:lvl4pPr marL="1097280" indent="-182880" algn="l" defTabSz="914400" rtl="0" eaLnBrk="1" latinLnBrk="0" hangingPunct="1">
        <a:spcBef>
          <a:spcPct val="20000"/>
        </a:spcBef>
        <a:buClr>
          <a:srgbClr val="D20000"/>
        </a:buClr>
        <a:buFont typeface="Wingdings" pitchFamily="2" charset="2"/>
        <a:buChar char="§"/>
        <a:defRPr sz="2200" kern="1200">
          <a:solidFill>
            <a:schemeClr val="tx1"/>
          </a:solidFill>
          <a:latin typeface="Calibri" panose="020F0502020204030204" pitchFamily="34" charset="0"/>
          <a:ea typeface="+mn-ea"/>
          <a:cs typeface="+mn-cs"/>
        </a:defRPr>
      </a:lvl4pPr>
      <a:lvl5pPr marL="1280160" indent="-182880" algn="l" defTabSz="914400" rtl="0" eaLnBrk="1" latinLnBrk="0" hangingPunct="1">
        <a:spcBef>
          <a:spcPct val="20000"/>
        </a:spcBef>
        <a:buClr>
          <a:srgbClr val="D20000"/>
        </a:buClr>
        <a:buFont typeface="Wingdings" pitchFamily="2" charset="2"/>
        <a:buChar char="§"/>
        <a:defRPr sz="2000" kern="1200" spc="100" baseline="0">
          <a:solidFill>
            <a:schemeClr val="tx1"/>
          </a:solidFill>
          <a:latin typeface="Calibri" panose="020F0502020204030204" pitchFamily="34" charset="0"/>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gradschool.umd.edu/funding/student-fellowships-award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gradschool.umd.edu/sites/default/files/2023-08/Spring24Dead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hyperlink" Target="https://umdsurvey.umd.edu/jfe/form/SV_9n7WZO2GOt318AS" TargetMode="External"/><Relationship Id="rId3" Type="http://schemas.openxmlformats.org/officeDocument/2006/relationships/hyperlink" Target="https://docs.google.com/forms/d/e/1FAIpQLSdibraE_rETuAwXcuNdLqku4VmVZSgM5DPTy0wMAMYcECXZeg/viewform" TargetMode="External"/><Relationship Id="rId7" Type="http://schemas.openxmlformats.org/officeDocument/2006/relationships/hyperlink" Target="https://gradschool.umd.edu/3mt" TargetMode="External"/><Relationship Id="rId2" Type="http://schemas.openxmlformats.org/officeDocument/2006/relationships/notesSlide" Target="../notesSlides/notesSlide16.xml"/><Relationship Id="rId1" Type="http://schemas.openxmlformats.org/officeDocument/2006/relationships/slideLayout" Target="../slideLayouts/slideLayout10.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19200"/>
            <a:ext cx="7924800" cy="1828800"/>
          </a:xfrm>
        </p:spPr>
        <p:txBody>
          <a:bodyPr/>
          <a:lstStyle/>
          <a:p>
            <a:r>
              <a:rPr lang="en-US" sz="3600" dirty="0"/>
              <a:t>Applying for Graduate School Fellowships and Awards</a:t>
            </a:r>
          </a:p>
        </p:txBody>
      </p:sp>
      <p:sp>
        <p:nvSpPr>
          <p:cNvPr id="3" name="Content Placeholder 2"/>
          <p:cNvSpPr>
            <a:spLocks noGrp="1"/>
          </p:cNvSpPr>
          <p:nvPr>
            <p:ph idx="1"/>
          </p:nvPr>
        </p:nvSpPr>
        <p:spPr>
          <a:xfrm>
            <a:off x="1752600" y="3505200"/>
            <a:ext cx="6553200" cy="2209800"/>
          </a:xfrm>
        </p:spPr>
        <p:txBody>
          <a:bodyPr>
            <a:normAutofit fontScale="92500" lnSpcReduction="10000"/>
          </a:bodyPr>
          <a:lstStyle/>
          <a:p>
            <a:r>
              <a:rPr lang="en-US" sz="2400" b="1" dirty="0"/>
              <a:t>Office of Funding Opportunities </a:t>
            </a:r>
          </a:p>
          <a:p>
            <a:r>
              <a:rPr lang="en-US" sz="2400" b="1" dirty="0"/>
              <a:t>and </a:t>
            </a:r>
          </a:p>
          <a:p>
            <a:r>
              <a:rPr lang="en-US" sz="2400" b="1" dirty="0"/>
              <a:t>The Graduate School Writing Center</a:t>
            </a:r>
          </a:p>
          <a:p>
            <a:endParaRPr lang="en-US" sz="2400" b="1" dirty="0"/>
          </a:p>
          <a:p>
            <a:endParaRPr lang="en-US" sz="1100" dirty="0"/>
          </a:p>
          <a:p>
            <a:r>
              <a:rPr lang="en-US" sz="2400" dirty="0"/>
              <a:t>December 2023</a:t>
            </a:r>
          </a:p>
          <a:p>
            <a:endParaRPr lang="en-US" sz="2400" dirty="0"/>
          </a:p>
        </p:txBody>
      </p:sp>
    </p:spTree>
    <p:extLst>
      <p:ext uri="{BB962C8B-B14F-4D97-AF65-F5344CB8AC3E}">
        <p14:creationId xmlns:p14="http://schemas.microsoft.com/office/powerpoint/2010/main" val="1882344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a:solidFill>
                  <a:srgbClr val="00B050"/>
                </a:solidFill>
              </a:rPr>
              <a:t>Application materials from Kate Rice, doctoral student in Psychology, now Dr. Kate Rice </a:t>
            </a:r>
            <a:r>
              <a:rPr lang="en-US" dirty="0" err="1">
                <a:solidFill>
                  <a:srgbClr val="00B050"/>
                </a:solidFill>
              </a:rPr>
              <a:t>Warnell</a:t>
            </a:r>
            <a:r>
              <a:rPr lang="en-US" dirty="0">
                <a:solidFill>
                  <a:srgbClr val="00B050"/>
                </a:solidFill>
              </a:rPr>
              <a:t>, Assistant Professor at Texas State University</a:t>
            </a: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a:t>TITLE</a:t>
            </a:r>
            <a:r>
              <a:rPr lang="en-US" dirty="0">
                <a:solidFill>
                  <a:srgbClr val="FF0000"/>
                </a:solidFill>
              </a:rPr>
              <a:t>:  </a:t>
            </a:r>
            <a:r>
              <a:rPr lang="en-US" b="1" dirty="0">
                <a:solidFill>
                  <a:srgbClr val="FF0000"/>
                </a:solidFill>
              </a:rPr>
              <a:t>Developmental Neural Correlates of Social Interaction</a:t>
            </a:r>
          </a:p>
          <a:p>
            <a:endParaRPr lang="en-US" sz="2300" dirty="0"/>
          </a:p>
          <a:p>
            <a:r>
              <a:rPr lang="en-US" sz="2300" dirty="0"/>
              <a:t>	</a:t>
            </a:r>
            <a:r>
              <a:rPr lang="en-US" sz="2300" dirty="0">
                <a:solidFill>
                  <a:srgbClr val="00B050"/>
                </a:solidFill>
              </a:rPr>
              <a:t>From an infant playing peek-a-boo to an adolescent navigating peer relationships, children develop in a world filled with reciprocal social interaction.</a:t>
            </a:r>
            <a:r>
              <a:rPr lang="en-US" sz="2300" dirty="0"/>
              <a:t> Such interaction is crucial for typical social and cognitive development. Moreover, social disabilities such as autism and social anxiety are often most acute during interaction. Thus, understanding the brain bases of social interaction would provide critical insight into typical and atypical development. Current research into social brain function, however, almost exclusively employs non-interactive contexts (e.g., looking at photographs of strangers or listening to recorded speech) that fail to capture real-world social</a:t>
            </a:r>
          </a:p>
          <a:p>
            <a:r>
              <a:rPr lang="en-US" sz="2300" dirty="0"/>
              <a:t>dynamics. Consequently, a key question about the neural correlates of social processing remains unanswered: how does the brain support social interaction?</a:t>
            </a:r>
          </a:p>
        </p:txBody>
      </p:sp>
      <p:sp>
        <p:nvSpPr>
          <p:cNvPr id="4" name="Oval Callout 3"/>
          <p:cNvSpPr/>
          <p:nvPr/>
        </p:nvSpPr>
        <p:spPr>
          <a:xfrm>
            <a:off x="152400" y="381000"/>
            <a:ext cx="1905000" cy="1527048"/>
          </a:xfrm>
          <a:prstGeom prst="wedgeEllipseCallout">
            <a:avLst>
              <a:gd name="adj1" fmla="val 105891"/>
              <a:gd name="adj2" fmla="val 6636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Opens with a large topic of wide interest</a:t>
            </a:r>
          </a:p>
        </p:txBody>
      </p:sp>
    </p:spTree>
    <p:extLst>
      <p:ext uri="{BB962C8B-B14F-4D97-AF65-F5344CB8AC3E}">
        <p14:creationId xmlns:p14="http://schemas.microsoft.com/office/powerpoint/2010/main" val="214718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a:solidFill>
                  <a:srgbClr val="00B050"/>
                </a:solidFill>
              </a:rPr>
              <a:t>Application materials from Kate Rice, doctoral student in Psychology, now Dr. Kate Rice </a:t>
            </a:r>
            <a:r>
              <a:rPr lang="en-US" dirty="0" err="1">
                <a:solidFill>
                  <a:srgbClr val="00B050"/>
                </a:solidFill>
              </a:rPr>
              <a:t>Warnell</a:t>
            </a:r>
            <a:r>
              <a:rPr lang="en-US" dirty="0">
                <a:solidFill>
                  <a:srgbClr val="00B050"/>
                </a:solidFill>
              </a:rPr>
              <a:t>, Assistant Professor at Texas State University</a:t>
            </a: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a:t>TITLE</a:t>
            </a:r>
            <a:r>
              <a:rPr lang="en-US" dirty="0">
                <a:solidFill>
                  <a:srgbClr val="FF0000"/>
                </a:solidFill>
              </a:rPr>
              <a:t>:  </a:t>
            </a:r>
            <a:r>
              <a:rPr lang="en-US" b="1" dirty="0">
                <a:solidFill>
                  <a:srgbClr val="FF0000"/>
                </a:solidFill>
              </a:rPr>
              <a:t>Developmental Neural Correlates of Social Interaction</a:t>
            </a:r>
          </a:p>
          <a:p>
            <a:endParaRPr lang="en-US" sz="2300" dirty="0"/>
          </a:p>
          <a:p>
            <a:r>
              <a:rPr lang="en-US" sz="2300" dirty="0"/>
              <a:t>	From an infant playing peek-a-boo to an adolescent navigating peer relationships, children develop in a world filled with reciprocal social interaction. </a:t>
            </a:r>
            <a:r>
              <a:rPr lang="en-US" sz="2300" dirty="0">
                <a:solidFill>
                  <a:srgbClr val="00B050"/>
                </a:solidFill>
              </a:rPr>
              <a:t>Such interaction is crucial for typical social and cognitive development. Moreover, social disabilities such as autism and social anxiety are often most acute during interaction. Thus, understanding the brain bases of social interaction would provide critical insight into typical and atypical development.</a:t>
            </a:r>
            <a:r>
              <a:rPr lang="en-US" sz="2300" dirty="0"/>
              <a:t> Current research into social brain function, however, almost exclusively employs non-interactive contexts (e.g., looking at photographs of strangers or listening to recorded speech) that fail to capture real-world social</a:t>
            </a:r>
          </a:p>
          <a:p>
            <a:r>
              <a:rPr lang="en-US" sz="2300" dirty="0"/>
              <a:t>dynamics. Consequently, a key question about the neural correlates of social processing remains unanswered: how does the brain support social interaction?</a:t>
            </a:r>
          </a:p>
        </p:txBody>
      </p:sp>
      <p:sp>
        <p:nvSpPr>
          <p:cNvPr id="4" name="Oval Callout 3"/>
          <p:cNvSpPr/>
          <p:nvPr/>
        </p:nvSpPr>
        <p:spPr>
          <a:xfrm>
            <a:off x="6400800" y="457200"/>
            <a:ext cx="1905000" cy="1527048"/>
          </a:xfrm>
          <a:prstGeom prst="wedgeEllipseCallout">
            <a:avLst>
              <a:gd name="adj1" fmla="val -84040"/>
              <a:gd name="adj2" fmla="val 82879"/>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Provides context for why this matters</a:t>
            </a:r>
          </a:p>
        </p:txBody>
      </p:sp>
    </p:spTree>
    <p:extLst>
      <p:ext uri="{BB962C8B-B14F-4D97-AF65-F5344CB8AC3E}">
        <p14:creationId xmlns:p14="http://schemas.microsoft.com/office/powerpoint/2010/main" val="355725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a:solidFill>
                  <a:srgbClr val="00B050"/>
                </a:solidFill>
              </a:rPr>
              <a:t>Application materials from Kate Rice, doctoral student in Psychology, now Dr. Kate Rice </a:t>
            </a:r>
            <a:r>
              <a:rPr lang="en-US" dirty="0" err="1">
                <a:solidFill>
                  <a:srgbClr val="00B050"/>
                </a:solidFill>
              </a:rPr>
              <a:t>Warnell</a:t>
            </a:r>
            <a:r>
              <a:rPr lang="en-US" dirty="0">
                <a:solidFill>
                  <a:srgbClr val="00B050"/>
                </a:solidFill>
              </a:rPr>
              <a:t>, Assistant Professor at Texas State University</a:t>
            </a: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a:t>TITLE</a:t>
            </a:r>
            <a:r>
              <a:rPr lang="en-US" dirty="0">
                <a:solidFill>
                  <a:srgbClr val="FF0000"/>
                </a:solidFill>
              </a:rPr>
              <a:t>:  </a:t>
            </a:r>
            <a:r>
              <a:rPr lang="en-US" b="1" dirty="0">
                <a:solidFill>
                  <a:srgbClr val="FF0000"/>
                </a:solidFill>
              </a:rPr>
              <a:t>Developmental Neural Correlates of Social Interaction</a:t>
            </a:r>
          </a:p>
          <a:p>
            <a:endParaRPr lang="en-US" sz="2300" dirty="0"/>
          </a:p>
          <a:p>
            <a:r>
              <a:rPr lang="en-US" sz="2300" dirty="0"/>
              <a:t>	From an infant playing peek-a-boo to an adolescent navigating peer relationships, children develop in a world filled with reciprocal social interaction. Such interaction is crucial for typical social and cognitive development. Moreover, social disabilities such as autism and social anxiety are often most acute during interaction. Thus, understanding the brain bases of social interaction would provide critical insight into typical and atypical development. </a:t>
            </a:r>
            <a:r>
              <a:rPr lang="en-US" sz="2300" dirty="0">
                <a:solidFill>
                  <a:srgbClr val="00B050"/>
                </a:solidFill>
              </a:rPr>
              <a:t>Current research into social brain function, however, almost exclusively employs non-interactive contexts (e.g., looking at photographs of strangers or listening to recorded speech) that fail to capture real-world social</a:t>
            </a:r>
          </a:p>
          <a:p>
            <a:r>
              <a:rPr lang="en-US" sz="2300" dirty="0">
                <a:solidFill>
                  <a:srgbClr val="00B050"/>
                </a:solidFill>
              </a:rPr>
              <a:t>dynamics. </a:t>
            </a:r>
            <a:r>
              <a:rPr lang="en-US" sz="2300" dirty="0"/>
              <a:t>Consequently, a key question about the neural correlates of social processing remains unanswered: how does the brain support social interaction?</a:t>
            </a:r>
          </a:p>
        </p:txBody>
      </p:sp>
      <p:sp>
        <p:nvSpPr>
          <p:cNvPr id="4" name="Oval Callout 3"/>
          <p:cNvSpPr/>
          <p:nvPr/>
        </p:nvSpPr>
        <p:spPr>
          <a:xfrm>
            <a:off x="2590800" y="1295400"/>
            <a:ext cx="2895600" cy="2286000"/>
          </a:xfrm>
          <a:prstGeom prst="wedgeEllipseCallout">
            <a:avLst>
              <a:gd name="adj1" fmla="val 8432"/>
              <a:gd name="adj2" fmla="val 7808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Shows us that there’s a GAP:</a:t>
            </a:r>
          </a:p>
          <a:p>
            <a:pPr algn="ctr"/>
            <a:r>
              <a:rPr lang="en-US" dirty="0">
                <a:solidFill>
                  <a:schemeClr val="tx1"/>
                </a:solidFill>
              </a:rPr>
              <a:t>Tells us what  ISN’T being done and provides a sense of why that matters.</a:t>
            </a:r>
          </a:p>
        </p:txBody>
      </p:sp>
    </p:spTree>
    <p:extLst>
      <p:ext uri="{BB962C8B-B14F-4D97-AF65-F5344CB8AC3E}">
        <p14:creationId xmlns:p14="http://schemas.microsoft.com/office/powerpoint/2010/main" val="280991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a:solidFill>
                  <a:srgbClr val="00B050"/>
                </a:solidFill>
              </a:rPr>
              <a:t>Application materials from Kate Rice, doctoral student in Psychology, now Dr. Kate Rice </a:t>
            </a:r>
            <a:r>
              <a:rPr lang="en-US" dirty="0" err="1">
                <a:solidFill>
                  <a:srgbClr val="00B050"/>
                </a:solidFill>
              </a:rPr>
              <a:t>Warnell</a:t>
            </a:r>
            <a:r>
              <a:rPr lang="en-US" dirty="0">
                <a:solidFill>
                  <a:srgbClr val="00B050"/>
                </a:solidFill>
              </a:rPr>
              <a:t>, Assistant Professor at Texas State University</a:t>
            </a: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a:t>TITLE</a:t>
            </a:r>
            <a:r>
              <a:rPr lang="en-US" dirty="0">
                <a:solidFill>
                  <a:srgbClr val="FF0000"/>
                </a:solidFill>
              </a:rPr>
              <a:t>:  </a:t>
            </a:r>
            <a:r>
              <a:rPr lang="en-US" b="1" dirty="0">
                <a:solidFill>
                  <a:srgbClr val="FF0000"/>
                </a:solidFill>
              </a:rPr>
              <a:t>Developmental Neural Correlates of Social Interaction</a:t>
            </a:r>
          </a:p>
          <a:p>
            <a:endParaRPr lang="en-US" sz="2300" dirty="0"/>
          </a:p>
          <a:p>
            <a:r>
              <a:rPr lang="en-US" sz="2300" dirty="0"/>
              <a:t>	From an infant playing peek-a-boo to an adolescent navigating peer relationships, children develop in a world filled with reciprocal social interaction. Such interaction is crucial for typical social and cognitive development. Moreover, social disabilities such as autism and social anxiety are often most acute during interaction. Thus, understanding the brain bases of social interaction would provide critical insight into typical and atypical development. Current research into social brain function, however, almost exclusively employs non-interactive contexts (e.g., looking at photographs of strangers or listening to recorded speech) that fail to capture real-world social</a:t>
            </a:r>
          </a:p>
          <a:p>
            <a:r>
              <a:rPr lang="en-US" sz="2300" dirty="0"/>
              <a:t>dynamics. </a:t>
            </a:r>
            <a:r>
              <a:rPr lang="en-US" sz="2300" dirty="0">
                <a:solidFill>
                  <a:srgbClr val="00B050"/>
                </a:solidFill>
              </a:rPr>
              <a:t>Consequently, a key question about the neural correlates of social processing remains unanswered: how does the brain support social interaction?</a:t>
            </a:r>
          </a:p>
        </p:txBody>
      </p:sp>
      <p:sp>
        <p:nvSpPr>
          <p:cNvPr id="4" name="Oval Callout 3"/>
          <p:cNvSpPr/>
          <p:nvPr/>
        </p:nvSpPr>
        <p:spPr>
          <a:xfrm>
            <a:off x="228600" y="2514600"/>
            <a:ext cx="3124200" cy="2365248"/>
          </a:xfrm>
          <a:prstGeom prst="wedgeEllipseCallout">
            <a:avLst>
              <a:gd name="adj1" fmla="val 47607"/>
              <a:gd name="adj2" fmla="val 8069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Closes the paragraph by asking a QUESTION.  The question clearly responds to that gap.  And it’s interesting. </a:t>
            </a:r>
          </a:p>
        </p:txBody>
      </p:sp>
    </p:spTree>
    <p:extLst>
      <p:ext uri="{BB962C8B-B14F-4D97-AF65-F5344CB8AC3E}">
        <p14:creationId xmlns:p14="http://schemas.microsoft.com/office/powerpoint/2010/main" val="1130634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ü"/>
            </a:pPr>
            <a:r>
              <a:rPr lang="en-US" dirty="0"/>
              <a:t>an abstract of no more than 500 words written for a general lay audience. The abstract should include: a) the title; b) a description of the study; c) the significance of the study; and d) sources of information or data, if applicable.</a:t>
            </a:r>
          </a:p>
        </p:txBody>
      </p:sp>
      <p:sp>
        <p:nvSpPr>
          <p:cNvPr id="3" name="Title 2"/>
          <p:cNvSpPr>
            <a:spLocks noGrp="1"/>
          </p:cNvSpPr>
          <p:nvPr>
            <p:ph type="title"/>
          </p:nvPr>
        </p:nvSpPr>
        <p:spPr/>
        <p:txBody>
          <a:bodyPr/>
          <a:lstStyle/>
          <a:p>
            <a:r>
              <a:rPr lang="en-US" dirty="0"/>
              <a:t>Student Portion of the Application</a:t>
            </a:r>
          </a:p>
        </p:txBody>
      </p:sp>
    </p:spTree>
    <p:extLst>
      <p:ext uri="{BB962C8B-B14F-4D97-AF65-F5344CB8AC3E}">
        <p14:creationId xmlns:p14="http://schemas.microsoft.com/office/powerpoint/2010/main" val="2022448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81000" y="1420210"/>
            <a:ext cx="8407400" cy="4406900"/>
          </a:xfrm>
        </p:spPr>
        <p:txBody>
          <a:bodyPr>
            <a:normAutofit fontScale="92500" lnSpcReduction="20000"/>
          </a:bodyPr>
          <a:lstStyle/>
          <a:p>
            <a:pPr marL="45720" indent="0">
              <a:buNone/>
            </a:pPr>
            <a:r>
              <a:rPr lang="en-US" dirty="0">
                <a:solidFill>
                  <a:srgbClr val="00B050"/>
                </a:solidFill>
              </a:rPr>
              <a:t>Take three minutes to brainstorm how you will. . . </a:t>
            </a:r>
          </a:p>
          <a:p>
            <a:pPr marL="788670" indent="-742950">
              <a:buFont typeface="+mj-lt"/>
              <a:buAutoNum type="arabicPeriod"/>
            </a:pPr>
            <a:r>
              <a:rPr lang="en-US" dirty="0"/>
              <a:t>Open with a topic of wide interest.</a:t>
            </a:r>
          </a:p>
          <a:p>
            <a:pPr marL="788670" indent="-742950">
              <a:buFont typeface="+mj-lt"/>
              <a:buAutoNum type="arabicPeriod"/>
            </a:pPr>
            <a:r>
              <a:rPr lang="en-US" dirty="0"/>
              <a:t>Provide context for why the topic matters.</a:t>
            </a:r>
          </a:p>
          <a:p>
            <a:pPr marL="788670" indent="-742950">
              <a:buFont typeface="+mj-lt"/>
              <a:buAutoNum type="arabicPeriod"/>
            </a:pPr>
            <a:r>
              <a:rPr lang="en-US" dirty="0"/>
              <a:t>Demonstrate that there’s a gap in how the topic is addressed.</a:t>
            </a:r>
          </a:p>
          <a:p>
            <a:pPr marL="788670" indent="-742950">
              <a:buFont typeface="+mj-lt"/>
              <a:buAutoNum type="arabicPeriod"/>
            </a:pPr>
            <a:r>
              <a:rPr lang="en-US" dirty="0"/>
              <a:t>Articulate a question that will help fill that gap.</a:t>
            </a:r>
          </a:p>
          <a:p>
            <a:pPr marL="45720" indent="0">
              <a:buNone/>
            </a:pPr>
            <a:endParaRPr lang="en-US" dirty="0"/>
          </a:p>
          <a:p>
            <a:pPr marL="45720" indent="0">
              <a:buNone/>
            </a:pPr>
            <a:endParaRPr lang="en-US" dirty="0">
              <a:solidFill>
                <a:srgbClr val="00B050"/>
              </a:solidFill>
            </a:endParaRPr>
          </a:p>
        </p:txBody>
      </p:sp>
      <p:sp>
        <p:nvSpPr>
          <p:cNvPr id="3" name="Title 2"/>
          <p:cNvSpPr>
            <a:spLocks noGrp="1"/>
          </p:cNvSpPr>
          <p:nvPr>
            <p:ph type="title" idx="4294967295"/>
          </p:nvPr>
        </p:nvSpPr>
        <p:spPr>
          <a:xfrm>
            <a:off x="0" y="355600"/>
            <a:ext cx="8382000" cy="1054100"/>
          </a:xfrm>
        </p:spPr>
        <p:txBody>
          <a:bodyPr/>
          <a:lstStyle/>
          <a:p>
            <a:r>
              <a:rPr lang="en-US" dirty="0"/>
              <a:t>Take a minute to brainstorm. . . </a:t>
            </a:r>
          </a:p>
        </p:txBody>
      </p:sp>
    </p:spTree>
    <p:extLst>
      <p:ext uri="{BB962C8B-B14F-4D97-AF65-F5344CB8AC3E}">
        <p14:creationId xmlns:p14="http://schemas.microsoft.com/office/powerpoint/2010/main" val="3007205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371601"/>
            <a:ext cx="8407893" cy="4495799"/>
          </a:xfrm>
        </p:spPr>
        <p:txBody>
          <a:bodyPr>
            <a:normAutofit/>
          </a:bodyPr>
          <a:lstStyle/>
          <a:p>
            <a:pPr marL="45720" indent="0">
              <a:buNone/>
            </a:pPr>
            <a:r>
              <a:rPr lang="en-US" sz="2500" dirty="0"/>
              <a:t>Nomination package requires the nominated student to write a two page proposal.  It must include:</a:t>
            </a:r>
          </a:p>
          <a:p>
            <a:pPr marL="320040" lvl="1" indent="0">
              <a:buNone/>
            </a:pPr>
            <a:endParaRPr lang="en-US" sz="1100" dirty="0"/>
          </a:p>
          <a:p>
            <a:pPr marL="320040" lvl="1" indent="0">
              <a:buNone/>
            </a:pPr>
            <a:r>
              <a:rPr lang="en-US" sz="2000" dirty="0"/>
              <a:t>a)  the nature of the work to be accomplished during the summer;</a:t>
            </a:r>
          </a:p>
          <a:p>
            <a:pPr marL="320040" lvl="1" indent="0">
              <a:buNone/>
            </a:pPr>
            <a:endParaRPr lang="en-US" sz="1100" dirty="0"/>
          </a:p>
          <a:p>
            <a:pPr marL="320040" lvl="1" indent="0">
              <a:buNone/>
            </a:pPr>
            <a:r>
              <a:rPr lang="en-US" sz="2000" dirty="0"/>
              <a:t>b)  a plan for its execution;</a:t>
            </a:r>
          </a:p>
          <a:p>
            <a:pPr marL="320040" lvl="1" indent="0">
              <a:buNone/>
            </a:pPr>
            <a:endParaRPr lang="en-US" sz="1100" dirty="0"/>
          </a:p>
          <a:p>
            <a:pPr marL="320040" lvl="1" indent="0">
              <a:buNone/>
            </a:pPr>
            <a:r>
              <a:rPr lang="en-US" sz="2000" dirty="0"/>
              <a:t>c)  the specific benchmark(s) that this award will enable the student to meet; and</a:t>
            </a:r>
          </a:p>
          <a:p>
            <a:pPr marL="320040" lvl="1" indent="0">
              <a:buNone/>
            </a:pPr>
            <a:endParaRPr lang="en-US" sz="1100" dirty="0"/>
          </a:p>
          <a:p>
            <a:pPr marL="320040" lvl="1" indent="0">
              <a:buNone/>
            </a:pPr>
            <a:r>
              <a:rPr lang="en-US" sz="2000" dirty="0"/>
              <a:t>d)  a clear indication of how the summer project fits within the program’s timetable for completing graduation requirements  </a:t>
            </a:r>
          </a:p>
        </p:txBody>
      </p:sp>
      <p:sp>
        <p:nvSpPr>
          <p:cNvPr id="3" name="Title 2"/>
          <p:cNvSpPr>
            <a:spLocks noGrp="1"/>
          </p:cNvSpPr>
          <p:nvPr>
            <p:ph type="title"/>
          </p:nvPr>
        </p:nvSpPr>
        <p:spPr>
          <a:xfrm>
            <a:off x="381000" y="355847"/>
            <a:ext cx="8381260" cy="1015754"/>
          </a:xfrm>
        </p:spPr>
        <p:txBody>
          <a:bodyPr/>
          <a:lstStyle/>
          <a:p>
            <a:r>
              <a:rPr lang="en-US" sz="3600" dirty="0"/>
              <a:t>Summer Research Fellowship Proposal Requirements</a:t>
            </a:r>
          </a:p>
        </p:txBody>
      </p:sp>
      <p:sp>
        <p:nvSpPr>
          <p:cNvPr id="4" name="Oval 3"/>
          <p:cNvSpPr/>
          <p:nvPr/>
        </p:nvSpPr>
        <p:spPr>
          <a:xfrm>
            <a:off x="380999" y="2819400"/>
            <a:ext cx="8560292" cy="3276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0776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45720" indent="0">
              <a:buNone/>
            </a:pPr>
            <a:r>
              <a:rPr lang="en-US" dirty="0"/>
              <a:t>	The nominee must be able to show that a summer of focused </a:t>
            </a:r>
            <a:r>
              <a:rPr lang="en-US" dirty="0">
                <a:solidFill>
                  <a:srgbClr val="00B050"/>
                </a:solidFill>
              </a:rPr>
              <a:t>work will enable them </a:t>
            </a:r>
            <a:r>
              <a:rPr lang="en-US" dirty="0"/>
              <a:t>to prepare for or complete a key benchmark in their program’s requirements. Given disciplinary and programmatic differences across campus, programs and their nominees will have broad latitude in defining the benchmarks that students will prepare for or complete.  Some humanities programs, for example, have extensive reading lists that students must master for candidacy exams; some science programs may require students at a particular stage to acquire and demonstrate new laboratory methods or other techniques; programs in many disciplines across campus require dissertation prospectuses and, often, formal prospectus defenses.  These benchmarks, among others, would be appropriate.</a:t>
            </a:r>
          </a:p>
        </p:txBody>
      </p:sp>
      <p:sp>
        <p:nvSpPr>
          <p:cNvPr id="3" name="Title 2"/>
          <p:cNvSpPr>
            <a:spLocks noGrp="1"/>
          </p:cNvSpPr>
          <p:nvPr>
            <p:ph type="title"/>
          </p:nvPr>
        </p:nvSpPr>
        <p:spPr/>
        <p:txBody>
          <a:bodyPr/>
          <a:lstStyle/>
          <a:p>
            <a:r>
              <a:rPr lang="en-US" dirty="0"/>
              <a:t>Benchmarks</a:t>
            </a:r>
          </a:p>
        </p:txBody>
      </p:sp>
    </p:spTree>
    <p:extLst>
      <p:ext uri="{BB962C8B-B14F-4D97-AF65-F5344CB8AC3E}">
        <p14:creationId xmlns:p14="http://schemas.microsoft.com/office/powerpoint/2010/main" val="731742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315200" cy="5293757"/>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	The University of Maryland’s doctoral program in sociology  requires the completion of two substantive comprehensive exams. Generally, students choose from our four primary areas of scholarship: Social Psychology, Political Psychology, Demography, and Stratification. In addition to these current focus areas, our department also accommodates previously offered exams in Development; Gender, Work, and Family (GWF); Globalizing Theory; Military Sociology; and (less commonly) Critical Race Theory (CRT). Students have the option of creating and completing alternative comprehensive exams in closer alignment with our individual research agendas and scholarly identities. In addition to completing a standard Social Psychology comprehensive exam, I will be undertaking my RSEI alternative comprehensive exam to prepare me for my future career in academia focused on critical race scholarship .</a:t>
            </a:r>
          </a:p>
          <a:p>
            <a:endParaRPr lang="en-US" dirty="0"/>
          </a:p>
        </p:txBody>
      </p:sp>
      <p:sp>
        <p:nvSpPr>
          <p:cNvPr id="3" name="TextBox 2"/>
          <p:cNvSpPr txBox="1"/>
          <p:nvPr/>
        </p:nvSpPr>
        <p:spPr>
          <a:xfrm>
            <a:off x="990600" y="381000"/>
            <a:ext cx="7162800" cy="646331"/>
          </a:xfrm>
          <a:prstGeom prst="rect">
            <a:avLst/>
          </a:prstGeom>
          <a:noFill/>
        </p:spPr>
        <p:txBody>
          <a:bodyPr wrap="square" rtlCol="0">
            <a:spAutoFit/>
          </a:bodyPr>
          <a:lstStyle/>
          <a:p>
            <a:pPr algn="ctr"/>
            <a:r>
              <a:rPr lang="en-US" dirty="0">
                <a:solidFill>
                  <a:srgbClr val="FF0000"/>
                </a:solidFill>
              </a:rPr>
              <a:t>Simone Durham, doctoral student, Sociology</a:t>
            </a:r>
          </a:p>
          <a:p>
            <a:pPr algn="ctr"/>
            <a:r>
              <a:rPr lang="en-US" dirty="0">
                <a:solidFill>
                  <a:srgbClr val="FF0000"/>
                </a:solidFill>
              </a:rPr>
              <a:t>Summer Research application 2019 (unsuccessful) </a:t>
            </a:r>
          </a:p>
        </p:txBody>
      </p:sp>
    </p:spTree>
    <p:extLst>
      <p:ext uri="{BB962C8B-B14F-4D97-AF65-F5344CB8AC3E}">
        <p14:creationId xmlns:p14="http://schemas.microsoft.com/office/powerpoint/2010/main" val="3079573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315200" cy="5293757"/>
          </a:xfrm>
          <a:prstGeom prst="rect">
            <a:avLst/>
          </a:prstGeom>
          <a:noFill/>
        </p:spPr>
        <p:txBody>
          <a:bodyPr wrap="square" rtlCol="0">
            <a:spAutoFit/>
          </a:bodyPr>
          <a:lstStyle/>
          <a:p>
            <a:r>
              <a:rPr lang="en-US" sz="2000" dirty="0">
                <a:solidFill>
                  <a:schemeClr val="tx1">
                    <a:lumMod val="65000"/>
                    <a:lumOff val="35000"/>
                  </a:schemeClr>
                </a:solidFill>
                <a:latin typeface="Arial" panose="020B0604020202020204" pitchFamily="34" charset="0"/>
                <a:cs typeface="Arial" panose="020B0604020202020204" pitchFamily="34" charset="0"/>
              </a:rPr>
              <a:t>	The University of Maryland’s doctoral program in sociology  requires the completion of two substantive comprehensive exams. Generally, students choose from our four primary areas of scholarship: Social Psychology, Political Psychology, Demography, and Stratification. In addition to these current focus areas, our department also accommodates previously offered exams in Development; Gender, Work, and Family (GWF); Globalizing Theory; Military Sociology; and (less commonly) Critical Race Theory (CRT). Students have the option of creating and completing alternative comprehensive exams in closer alignment with our individual research agendas and scholarly identities. In addition to completing a standard Social Psychology comprehensive exam, I will be undertaking my RSEI alternative comprehensive exam to prepare me for my future career in academia focused on critical race scholarship .</a:t>
            </a:r>
          </a:p>
          <a:p>
            <a:endParaRPr lang="en-US" dirty="0"/>
          </a:p>
        </p:txBody>
      </p:sp>
      <p:sp>
        <p:nvSpPr>
          <p:cNvPr id="3" name="TextBox 2"/>
          <p:cNvSpPr txBox="1"/>
          <p:nvPr/>
        </p:nvSpPr>
        <p:spPr>
          <a:xfrm>
            <a:off x="990600" y="381000"/>
            <a:ext cx="7162800" cy="646331"/>
          </a:xfrm>
          <a:prstGeom prst="rect">
            <a:avLst/>
          </a:prstGeom>
          <a:noFill/>
        </p:spPr>
        <p:txBody>
          <a:bodyPr wrap="square" rtlCol="0">
            <a:spAutoFit/>
          </a:bodyPr>
          <a:lstStyle/>
          <a:p>
            <a:pPr algn="ctr"/>
            <a:r>
              <a:rPr lang="en-US" dirty="0">
                <a:solidFill>
                  <a:srgbClr val="FF0000"/>
                </a:solidFill>
              </a:rPr>
              <a:t>Simone Durham, doctoral student, Sociology</a:t>
            </a:r>
          </a:p>
          <a:p>
            <a:pPr algn="ctr"/>
            <a:r>
              <a:rPr lang="en-US" dirty="0">
                <a:solidFill>
                  <a:srgbClr val="FF0000"/>
                </a:solidFill>
              </a:rPr>
              <a:t>Summer Research application 2019 (unsuccessful) </a:t>
            </a:r>
          </a:p>
        </p:txBody>
      </p:sp>
      <p:sp>
        <p:nvSpPr>
          <p:cNvPr id="4" name="Rectangular Callout 3"/>
          <p:cNvSpPr/>
          <p:nvPr/>
        </p:nvSpPr>
        <p:spPr>
          <a:xfrm>
            <a:off x="914400" y="1143000"/>
            <a:ext cx="8001000" cy="2057400"/>
          </a:xfrm>
          <a:prstGeom prst="wedgeRectCallout">
            <a:avLst>
              <a:gd name="adj1" fmla="val -2604"/>
              <a:gd name="adj2" fmla="val 6916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 </a:t>
            </a:r>
            <a:r>
              <a:rPr lang="en-US" b="1" dirty="0">
                <a:solidFill>
                  <a:schemeClr val="tx1"/>
                </a:solidFill>
                <a:latin typeface="Arial" panose="020B0604020202020204" pitchFamily="34" charset="0"/>
                <a:cs typeface="Arial" panose="020B0604020202020204" pitchFamily="34" charset="0"/>
              </a:rPr>
              <a:t>The Graduate School Summer Research fellowship is designed to support students working on major benchmarks in their programs. Because of this, I originally felt it was important to provide details about the requirements of my specific program. As a result, this paragraph provides general information about the requirements of my program </a:t>
            </a:r>
            <a:r>
              <a:rPr lang="en-US" b="1" u="sng" dirty="0">
                <a:solidFill>
                  <a:schemeClr val="tx1"/>
                </a:solidFill>
                <a:latin typeface="Arial" panose="020B0604020202020204" pitchFamily="34" charset="0"/>
                <a:cs typeface="Arial" panose="020B0604020202020204" pitchFamily="34" charset="0"/>
              </a:rPr>
              <a:t>but provides almost no information about me as a scholar. </a:t>
            </a:r>
          </a:p>
          <a:p>
            <a:r>
              <a:rPr lang="en-US" dirty="0"/>
              <a:t> </a:t>
            </a:r>
          </a:p>
        </p:txBody>
      </p:sp>
      <p:sp>
        <p:nvSpPr>
          <p:cNvPr id="5" name="Rectangular Callout 4"/>
          <p:cNvSpPr/>
          <p:nvPr/>
        </p:nvSpPr>
        <p:spPr>
          <a:xfrm>
            <a:off x="990600" y="5562600"/>
            <a:ext cx="8001000" cy="1143000"/>
          </a:xfrm>
          <a:prstGeom prst="wedgeRectCallout">
            <a:avLst>
              <a:gd name="adj1" fmla="val 7024"/>
              <a:gd name="adj2" fmla="val -83437"/>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000000"/>
                </a:solidFill>
                <a:latin typeface="Arial" panose="020B0604020202020204" pitchFamily="34" charset="0"/>
                <a:cs typeface="Arial" panose="020B0604020202020204" pitchFamily="34" charset="0"/>
              </a:rPr>
              <a:t>This is the only sentence in this paragraph that directly talks about my work. However, it doesn’t contextualize this work in terms of its importance to my scholarly development or link it back to the need for funding.</a:t>
            </a:r>
          </a:p>
        </p:txBody>
      </p:sp>
    </p:spTree>
    <p:extLst>
      <p:ext uri="{BB962C8B-B14F-4D97-AF65-F5344CB8AC3E}">
        <p14:creationId xmlns:p14="http://schemas.microsoft.com/office/powerpoint/2010/main" val="97282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2112" y="1418399"/>
            <a:ext cx="3810000" cy="3923759"/>
          </a:xfrm>
        </p:spPr>
        <p:txBody>
          <a:bodyPr>
            <a:noAutofit/>
          </a:bodyPr>
          <a:lstStyle/>
          <a:p>
            <a:pPr marL="45720" indent="0" algn="r">
              <a:buNone/>
            </a:pPr>
            <a:r>
              <a:rPr lang="en-US" sz="2400" dirty="0"/>
              <a:t>Research Fellowships:</a:t>
            </a:r>
          </a:p>
          <a:p>
            <a:pPr marL="45720" indent="0" algn="r">
              <a:buNone/>
            </a:pPr>
            <a:r>
              <a:rPr lang="en-US" sz="1200" dirty="0"/>
              <a:t>($5,000 Fellowship)</a:t>
            </a:r>
          </a:p>
          <a:p>
            <a:pPr marL="45720" indent="0" algn="r">
              <a:buNone/>
            </a:pPr>
            <a:endParaRPr lang="en-US" sz="1200" dirty="0"/>
          </a:p>
          <a:p>
            <a:pPr marL="45720" indent="0" algn="r">
              <a:buNone/>
            </a:pPr>
            <a:endParaRPr lang="en-US" sz="2400" dirty="0"/>
          </a:p>
          <a:p>
            <a:pPr marL="45720" indent="0" algn="r">
              <a:buNone/>
            </a:pPr>
            <a:r>
              <a:rPr lang="en-US" sz="2400" dirty="0"/>
              <a:t>Dissertation Completion:</a:t>
            </a:r>
          </a:p>
          <a:p>
            <a:pPr marL="45720" indent="0" algn="r">
              <a:buNone/>
            </a:pPr>
            <a:r>
              <a:rPr lang="en-US" sz="1200" dirty="0"/>
              <a:t>($15,000 Fellowship)</a:t>
            </a:r>
          </a:p>
          <a:p>
            <a:pPr marL="45720" indent="0" algn="r">
              <a:buNone/>
            </a:pPr>
            <a:endParaRPr lang="en-US" sz="1200" dirty="0"/>
          </a:p>
          <a:p>
            <a:pPr marL="45720" indent="0" algn="r">
              <a:buNone/>
            </a:pPr>
            <a:endParaRPr lang="en-US" sz="2400" dirty="0"/>
          </a:p>
          <a:p>
            <a:pPr marL="45720" indent="0" algn="r">
              <a:buNone/>
            </a:pPr>
            <a:r>
              <a:rPr lang="en-US" sz="2400" dirty="0"/>
              <a:t>Other Awards: </a:t>
            </a:r>
          </a:p>
          <a:p>
            <a:pPr marL="45720" indent="0" algn="r">
              <a:buNone/>
            </a:pPr>
            <a:endParaRPr lang="en-US" sz="2400" dirty="0"/>
          </a:p>
        </p:txBody>
      </p:sp>
      <p:sp>
        <p:nvSpPr>
          <p:cNvPr id="3" name="Title 2"/>
          <p:cNvSpPr>
            <a:spLocks noGrp="1"/>
          </p:cNvSpPr>
          <p:nvPr>
            <p:ph type="title"/>
          </p:nvPr>
        </p:nvSpPr>
        <p:spPr>
          <a:xfrm>
            <a:off x="305170" y="155724"/>
            <a:ext cx="8381260" cy="1054394"/>
          </a:xfrm>
        </p:spPr>
        <p:txBody>
          <a:bodyPr/>
          <a:lstStyle/>
          <a:p>
            <a:r>
              <a:rPr lang="en-US" sz="3200" dirty="0">
                <a:hlinkClick r:id="rId3"/>
              </a:rPr>
              <a:t>Graduate School </a:t>
            </a:r>
            <a:br>
              <a:rPr lang="en-US" sz="3200" dirty="0">
                <a:hlinkClick r:id="rId3"/>
              </a:rPr>
            </a:br>
            <a:r>
              <a:rPr lang="en-US" sz="3200" dirty="0">
                <a:hlinkClick r:id="rId3"/>
              </a:rPr>
              <a:t>Competitive Fellowships &amp; Awards</a:t>
            </a:r>
            <a:endParaRPr lang="en-US" sz="3200" dirty="0"/>
          </a:p>
        </p:txBody>
      </p:sp>
      <p:sp>
        <p:nvSpPr>
          <p:cNvPr id="4" name="Rectangle 3"/>
          <p:cNvSpPr/>
          <p:nvPr/>
        </p:nvSpPr>
        <p:spPr>
          <a:xfrm>
            <a:off x="152400" y="5550439"/>
            <a:ext cx="8686800" cy="461665"/>
          </a:xfrm>
          <a:prstGeom prst="rect">
            <a:avLst/>
          </a:prstGeom>
        </p:spPr>
        <p:txBody>
          <a:bodyPr wrap="square">
            <a:spAutoFit/>
          </a:bodyPr>
          <a:lstStyle/>
          <a:p>
            <a:pPr marL="45720" indent="0" algn="ctr">
              <a:buNone/>
            </a:pPr>
            <a:r>
              <a:rPr lang="en-US" sz="2400" dirty="0"/>
              <a:t>Departments nominate students:  </a:t>
            </a:r>
            <a:r>
              <a:rPr lang="en-US" sz="2400" dirty="0">
                <a:solidFill>
                  <a:srgbClr val="0070C0"/>
                </a:solidFill>
                <a:hlinkClick r:id="rId4"/>
              </a:rPr>
              <a:t>View Departmental Deadlines</a:t>
            </a:r>
            <a:endParaRPr lang="en-US" sz="2400" dirty="0">
              <a:solidFill>
                <a:srgbClr val="0070C0"/>
              </a:solidFill>
            </a:endParaRPr>
          </a:p>
        </p:txBody>
      </p:sp>
      <p:sp>
        <p:nvSpPr>
          <p:cNvPr id="5" name="Content Placeholder 1"/>
          <p:cNvSpPr txBox="1">
            <a:spLocks/>
          </p:cNvSpPr>
          <p:nvPr/>
        </p:nvSpPr>
        <p:spPr>
          <a:xfrm>
            <a:off x="4343030" y="1418398"/>
            <a:ext cx="4343400" cy="3923759"/>
          </a:xfrm>
          <a:prstGeom prst="rect">
            <a:avLst/>
          </a:prstGeom>
        </p:spPr>
        <p:txBody>
          <a:bodyPr vert="horz" lIns="91440" tIns="45720" rIns="91440" bIns="45720" rtlCol="0">
            <a:noAutofit/>
          </a:bodyPr>
          <a:lstStyle>
            <a:lvl1pPr marL="274320" indent="-228600" algn="l" defTabSz="914400" rtl="0" eaLnBrk="1" latinLnBrk="0" hangingPunct="1">
              <a:spcBef>
                <a:spcPct val="20000"/>
              </a:spcBef>
              <a:buClr>
                <a:srgbClr val="D20000"/>
              </a:buClr>
              <a:buFont typeface="Wingdings 2" pitchFamily="18" charset="2"/>
              <a:buChar char=""/>
              <a:defRPr sz="3600" kern="1200" spc="150" baseline="0">
                <a:solidFill>
                  <a:schemeClr val="tx1"/>
                </a:solidFill>
                <a:latin typeface="Calibri" panose="020F0502020204030204" pitchFamily="34" charset="0"/>
                <a:ea typeface="+mn-ea"/>
                <a:cs typeface="+mn-cs"/>
              </a:defRPr>
            </a:lvl1pPr>
            <a:lvl2pPr marL="548640" indent="-182880" algn="l" defTabSz="914400" rtl="0" eaLnBrk="1" latinLnBrk="0" hangingPunct="1">
              <a:spcBef>
                <a:spcPct val="20000"/>
              </a:spcBef>
              <a:buClr>
                <a:srgbClr val="D20000"/>
              </a:buClr>
              <a:buFont typeface="Wingdings" pitchFamily="2" charset="2"/>
              <a:buChar char="§"/>
              <a:defRPr sz="3200" kern="1200" spc="100" baseline="0">
                <a:solidFill>
                  <a:schemeClr val="tx1"/>
                </a:solidFill>
                <a:latin typeface="Calibri" panose="020F0502020204030204" pitchFamily="34" charset="0"/>
                <a:ea typeface="+mn-ea"/>
                <a:cs typeface="+mn-cs"/>
              </a:defRPr>
            </a:lvl2pPr>
            <a:lvl3pPr marL="822960" indent="-182880" algn="l" defTabSz="914400" rtl="0" eaLnBrk="1" latinLnBrk="0" hangingPunct="1">
              <a:spcBef>
                <a:spcPct val="20000"/>
              </a:spcBef>
              <a:buClr>
                <a:srgbClr val="D20000"/>
              </a:buClr>
              <a:buFont typeface="Wingdings" pitchFamily="2" charset="2"/>
              <a:buChar char="§"/>
              <a:defRPr sz="2600" kern="1200" spc="100" baseline="0">
                <a:solidFill>
                  <a:schemeClr val="tx1"/>
                </a:solidFill>
                <a:latin typeface="Calibri" panose="020F0502020204030204" pitchFamily="34" charset="0"/>
                <a:ea typeface="+mn-ea"/>
                <a:cs typeface="+mn-cs"/>
              </a:defRPr>
            </a:lvl3pPr>
            <a:lvl4pPr marL="1097280" indent="-182880" algn="l" defTabSz="914400" rtl="0" eaLnBrk="1" latinLnBrk="0" hangingPunct="1">
              <a:spcBef>
                <a:spcPct val="20000"/>
              </a:spcBef>
              <a:buClr>
                <a:srgbClr val="D20000"/>
              </a:buClr>
              <a:buFont typeface="Wingdings" pitchFamily="2" charset="2"/>
              <a:buChar char="§"/>
              <a:defRPr sz="2200" kern="1200">
                <a:solidFill>
                  <a:schemeClr val="tx1"/>
                </a:solidFill>
                <a:latin typeface="Calibri" panose="020F0502020204030204" pitchFamily="34" charset="0"/>
                <a:ea typeface="+mn-ea"/>
                <a:cs typeface="+mn-cs"/>
              </a:defRPr>
            </a:lvl4pPr>
            <a:lvl5pPr marL="1280160" indent="-182880" algn="l" defTabSz="914400" rtl="0" eaLnBrk="1" latinLnBrk="0" hangingPunct="1">
              <a:spcBef>
                <a:spcPct val="20000"/>
              </a:spcBef>
              <a:buClr>
                <a:srgbClr val="D20000"/>
              </a:buClr>
              <a:buFont typeface="Wingdings" pitchFamily="2" charset="2"/>
              <a:buChar char="§"/>
              <a:defRPr sz="2000" kern="1200" spc="100" baseline="0">
                <a:solidFill>
                  <a:schemeClr val="tx1"/>
                </a:solidFill>
                <a:latin typeface="Calibri" panose="020F0502020204030204" pitchFamily="34" charset="0"/>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Font typeface="Wingdings 2" pitchFamily="18" charset="2"/>
              <a:buNone/>
            </a:pPr>
            <a:r>
              <a:rPr lang="en-US" sz="2400" dirty="0"/>
              <a:t>Summer Research  </a:t>
            </a:r>
          </a:p>
          <a:p>
            <a:pPr marL="45720" indent="0">
              <a:buFont typeface="Wingdings 2" pitchFamily="18" charset="2"/>
              <a:buNone/>
            </a:pPr>
            <a:r>
              <a:rPr lang="en-US" sz="2400" dirty="0"/>
              <a:t>Kulkarni  (endowed)</a:t>
            </a:r>
          </a:p>
          <a:p>
            <a:pPr marL="45720" indent="0">
              <a:buFont typeface="Wingdings 2" pitchFamily="18" charset="2"/>
              <a:buNone/>
            </a:pPr>
            <a:endParaRPr lang="en-US" sz="2400" dirty="0"/>
          </a:p>
          <a:p>
            <a:pPr marL="45720" indent="0">
              <a:buNone/>
            </a:pPr>
            <a:r>
              <a:rPr lang="en-US" sz="2400" dirty="0"/>
              <a:t>Wylie </a:t>
            </a:r>
          </a:p>
          <a:p>
            <a:pPr marL="45720" indent="0">
              <a:buNone/>
            </a:pPr>
            <a:r>
              <a:rPr lang="en-US" sz="2400" dirty="0"/>
              <a:t>Lee Thornton (endowed)</a:t>
            </a:r>
          </a:p>
          <a:p>
            <a:pPr marL="45720" indent="0">
              <a:buFont typeface="Wingdings 2" pitchFamily="18" charset="2"/>
              <a:buNone/>
            </a:pPr>
            <a:endParaRPr lang="en-US" sz="2400" dirty="0"/>
          </a:p>
          <a:p>
            <a:pPr marL="45720" indent="0">
              <a:buFont typeface="Wingdings 2" pitchFamily="18" charset="2"/>
              <a:buNone/>
            </a:pPr>
            <a:r>
              <a:rPr lang="en-US" sz="2400" dirty="0"/>
              <a:t>3MT Competition</a:t>
            </a:r>
          </a:p>
          <a:p>
            <a:pPr marL="45720" indent="0">
              <a:buFont typeface="Wingdings 2" pitchFamily="18" charset="2"/>
              <a:buNone/>
            </a:pPr>
            <a:r>
              <a:rPr lang="en-US" sz="2400" dirty="0"/>
              <a:t>Additional Endowed Awards</a:t>
            </a:r>
          </a:p>
          <a:p>
            <a:pPr marL="45720" indent="0" algn="ctr">
              <a:buFont typeface="Wingdings 2" pitchFamily="18" charset="2"/>
              <a:buNone/>
            </a:pPr>
            <a:endParaRPr lang="en-US" sz="2000" u="sng" dirty="0"/>
          </a:p>
        </p:txBody>
      </p:sp>
    </p:spTree>
    <p:extLst>
      <p:ext uri="{BB962C8B-B14F-4D97-AF65-F5344CB8AC3E}">
        <p14:creationId xmlns:p14="http://schemas.microsoft.com/office/powerpoint/2010/main" val="53977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838200"/>
            <a:ext cx="7391400" cy="6063198"/>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	Both of these exams are critical to my scholarly development not only as required benchmarks, but also in building my research agenda. While both are standard exams in our department, they both offer some flexibility to allow students to focus on their own specific interests and research agendas within those bodies of literature. In addition to the standard, foundational questions asked of all students, my Social Movements exam will also have questions tailored to my research interests at the intersection of social movements, race, and identity. This theoretical preparation will be integral to my progress in an ongoing research project on Black millennial perceptions and feelings about the Black Lives Matter movement. To date, I have conducted 26 qualitative interviews for this project and recently submitted to present one portion of my analysis at the American Sociological Association annual conference. I plan to publish multiple articles and eventually a book from these data. In the Social Psychology specialty area, students are encouraged to tailor the majority of our exam reading list and questions to fit our research interests. For my exam, I have constructed a reading list focusing on identity development of multiracial people which will serve as the foundational literature for my ongoing research using Pew’s 2015 Survey of Multiracial Americans, as well as for my dissertation research. Through interviews with multiracial people and their family members, my dissertation will investigate the idea that interracial families and multiracial populations and people are symbols of racial progress and a post-racial society.  </a:t>
            </a:r>
          </a:p>
          <a:p>
            <a:r>
              <a:rPr lang="en-US" dirty="0"/>
              <a:t> . </a:t>
            </a:r>
          </a:p>
          <a:p>
            <a:endParaRPr lang="en-US" dirty="0"/>
          </a:p>
        </p:txBody>
      </p:sp>
      <p:sp>
        <p:nvSpPr>
          <p:cNvPr id="3" name="Rectangular Callout 2"/>
          <p:cNvSpPr/>
          <p:nvPr/>
        </p:nvSpPr>
        <p:spPr>
          <a:xfrm>
            <a:off x="5715000" y="1600200"/>
            <a:ext cx="3429000" cy="3581400"/>
          </a:xfrm>
          <a:prstGeom prst="wedgeRectCallout">
            <a:avLst>
              <a:gd name="adj1" fmla="val -64166"/>
              <a:gd name="adj2" fmla="val 345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Arial" panose="020B0604020202020204" pitchFamily="34" charset="0"/>
                <a:cs typeface="Arial" panose="020B0604020202020204" pitchFamily="34" charset="0"/>
              </a:rPr>
              <a:t>My essay is a proposal for funding to support a summer of studying for my comprehensive exams. In this paragraph, I provide an argument for the importance of these exams to not only my advancement in the program, but the development of ongoing and future research projects. This shows that I have a clear academic trajectory and helps justify the fellowship as a good investment in me as a scholar if I were awarded</a:t>
            </a:r>
          </a:p>
        </p:txBody>
      </p:sp>
      <p:sp>
        <p:nvSpPr>
          <p:cNvPr id="4" name="TextBox 3"/>
          <p:cNvSpPr txBox="1"/>
          <p:nvPr/>
        </p:nvSpPr>
        <p:spPr>
          <a:xfrm>
            <a:off x="914400" y="228600"/>
            <a:ext cx="7315200" cy="646331"/>
          </a:xfrm>
          <a:prstGeom prst="rect">
            <a:avLst/>
          </a:prstGeom>
          <a:noFill/>
        </p:spPr>
        <p:txBody>
          <a:bodyPr wrap="square" rtlCol="0">
            <a:spAutoFit/>
          </a:bodyPr>
          <a:lstStyle/>
          <a:p>
            <a:pPr algn="ctr"/>
            <a:r>
              <a:rPr lang="en-US" dirty="0">
                <a:solidFill>
                  <a:srgbClr val="00B050"/>
                </a:solidFill>
              </a:rPr>
              <a:t>Simone Durham, doctoral student, Sociology</a:t>
            </a:r>
          </a:p>
          <a:p>
            <a:pPr algn="ctr"/>
            <a:r>
              <a:rPr lang="en-US" dirty="0">
                <a:solidFill>
                  <a:srgbClr val="00B050"/>
                </a:solidFill>
              </a:rPr>
              <a:t>Summer Research application 2020 (successful) </a:t>
            </a:r>
          </a:p>
        </p:txBody>
      </p:sp>
    </p:spTree>
    <p:extLst>
      <p:ext uri="{BB962C8B-B14F-4D97-AF65-F5344CB8AC3E}">
        <p14:creationId xmlns:p14="http://schemas.microsoft.com/office/powerpoint/2010/main" val="319998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Academic writing uses a lot of noun phrases because what we talk about in academic writing focuses on nouns/subjects/things. </a:t>
            </a:r>
          </a:p>
          <a:p>
            <a:pPr marL="45720" indent="0">
              <a:buNone/>
            </a:pPr>
            <a:endParaRPr lang="en-US" dirty="0"/>
          </a:p>
          <a:p>
            <a:pPr marL="45720" indent="0">
              <a:buNone/>
            </a:pPr>
            <a:r>
              <a:rPr lang="en-US" dirty="0"/>
              <a:t>Find your nouns!</a:t>
            </a:r>
          </a:p>
        </p:txBody>
      </p:sp>
      <p:sp>
        <p:nvSpPr>
          <p:cNvPr id="3" name="Title 2"/>
          <p:cNvSpPr>
            <a:spLocks noGrp="1"/>
          </p:cNvSpPr>
          <p:nvPr>
            <p:ph type="title"/>
          </p:nvPr>
        </p:nvSpPr>
        <p:spPr/>
        <p:txBody>
          <a:bodyPr/>
          <a:lstStyle/>
          <a:p>
            <a:r>
              <a:rPr lang="en-US" dirty="0"/>
              <a:t>What about the prose?</a:t>
            </a:r>
          </a:p>
        </p:txBody>
      </p:sp>
    </p:spTree>
    <p:extLst>
      <p:ext uri="{BB962C8B-B14F-4D97-AF65-F5344CB8AC3E}">
        <p14:creationId xmlns:p14="http://schemas.microsoft.com/office/powerpoint/2010/main" val="163649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On the other hand, conversation often revolves around verb—we talk about what we did, where we went, what we want—and more concrete subjects—often ourselves </a:t>
            </a:r>
            <a:r>
              <a:rPr lang="en-US" dirty="0">
                <a:sym typeface="Wingdings" panose="05000000000000000000" pitchFamily="2" charset="2"/>
              </a:rPr>
              <a:t>.</a:t>
            </a:r>
            <a:endParaRPr lang="en-US" dirty="0"/>
          </a:p>
        </p:txBody>
      </p:sp>
      <p:sp>
        <p:nvSpPr>
          <p:cNvPr id="3" name="Title 2"/>
          <p:cNvSpPr>
            <a:spLocks noGrp="1"/>
          </p:cNvSpPr>
          <p:nvPr>
            <p:ph type="title"/>
          </p:nvPr>
        </p:nvSpPr>
        <p:spPr/>
        <p:txBody>
          <a:bodyPr/>
          <a:lstStyle/>
          <a:p>
            <a:r>
              <a:rPr lang="en-US" dirty="0"/>
              <a:t>What about the prose?</a:t>
            </a:r>
          </a:p>
        </p:txBody>
      </p:sp>
    </p:spTree>
    <p:extLst>
      <p:ext uri="{BB962C8B-B14F-4D97-AF65-F5344CB8AC3E}">
        <p14:creationId xmlns:p14="http://schemas.microsoft.com/office/powerpoint/2010/main" val="715706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And in academic writing, it’s not just the nouns all by themselves.  They are often </a:t>
            </a:r>
            <a:r>
              <a:rPr lang="en-US" dirty="0" err="1"/>
              <a:t>premodifed</a:t>
            </a:r>
            <a:r>
              <a:rPr lang="en-US" dirty="0"/>
              <a:t> by adjectives or other nouns: </a:t>
            </a:r>
          </a:p>
          <a:p>
            <a:pPr marL="45720" indent="0">
              <a:buNone/>
            </a:pPr>
            <a:r>
              <a:rPr lang="en-US" i="1" dirty="0">
                <a:solidFill>
                  <a:srgbClr val="FF0000"/>
                </a:solidFill>
              </a:rPr>
              <a:t>The most recent of the new teacher education reports</a:t>
            </a:r>
            <a:r>
              <a:rPr lang="en-US" dirty="0"/>
              <a:t> </a:t>
            </a:r>
          </a:p>
        </p:txBody>
      </p:sp>
      <p:sp>
        <p:nvSpPr>
          <p:cNvPr id="3" name="Title 2"/>
          <p:cNvSpPr>
            <a:spLocks noGrp="1"/>
          </p:cNvSpPr>
          <p:nvPr>
            <p:ph type="title"/>
          </p:nvPr>
        </p:nvSpPr>
        <p:spPr/>
        <p:txBody>
          <a:bodyPr/>
          <a:lstStyle/>
          <a:p>
            <a:r>
              <a:rPr lang="en-US" dirty="0"/>
              <a:t>What about the prose?</a:t>
            </a:r>
          </a:p>
        </p:txBody>
      </p:sp>
      <p:sp>
        <p:nvSpPr>
          <p:cNvPr id="4" name="Rectangle 3"/>
          <p:cNvSpPr/>
          <p:nvPr/>
        </p:nvSpPr>
        <p:spPr>
          <a:xfrm>
            <a:off x="533400" y="4114800"/>
            <a:ext cx="1981200" cy="99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514600" y="4191000"/>
            <a:ext cx="53340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174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And in academic writing, it’s not just the nouns all by themselves.  They are often </a:t>
            </a:r>
            <a:r>
              <a:rPr lang="en-US" dirty="0" err="1"/>
              <a:t>premodifed</a:t>
            </a:r>
            <a:r>
              <a:rPr lang="en-US" dirty="0"/>
              <a:t> by adjectives or other nouns: </a:t>
            </a:r>
          </a:p>
          <a:p>
            <a:pPr marL="45720" indent="0">
              <a:buNone/>
            </a:pPr>
            <a:r>
              <a:rPr lang="en-US" i="1" dirty="0">
                <a:solidFill>
                  <a:srgbClr val="FF0000"/>
                </a:solidFill>
              </a:rPr>
              <a:t>The most recent of the new teacher education reports</a:t>
            </a:r>
            <a:r>
              <a:rPr lang="en-US" dirty="0"/>
              <a:t> </a:t>
            </a:r>
          </a:p>
        </p:txBody>
      </p:sp>
      <p:sp>
        <p:nvSpPr>
          <p:cNvPr id="3" name="Title 2"/>
          <p:cNvSpPr>
            <a:spLocks noGrp="1"/>
          </p:cNvSpPr>
          <p:nvPr>
            <p:ph type="title"/>
          </p:nvPr>
        </p:nvSpPr>
        <p:spPr/>
        <p:txBody>
          <a:bodyPr/>
          <a:lstStyle/>
          <a:p>
            <a:r>
              <a:rPr lang="en-US" dirty="0"/>
              <a:t>What about the prose?</a:t>
            </a:r>
          </a:p>
        </p:txBody>
      </p:sp>
      <p:cxnSp>
        <p:nvCxnSpPr>
          <p:cNvPr id="5" name="Straight Arrow Connector 4"/>
          <p:cNvCxnSpPr/>
          <p:nvPr/>
        </p:nvCxnSpPr>
        <p:spPr>
          <a:xfrm flipH="1">
            <a:off x="2133600" y="3276600"/>
            <a:ext cx="2895600" cy="91440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1981200" y="3314700"/>
            <a:ext cx="5671868" cy="1501139"/>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505200" y="3332672"/>
            <a:ext cx="1956046" cy="858328"/>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181600" y="3429000"/>
            <a:ext cx="609600" cy="818072"/>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7086600" y="3505200"/>
            <a:ext cx="947468" cy="838200"/>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86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Or </a:t>
            </a:r>
            <a:r>
              <a:rPr lang="en-US" dirty="0" err="1"/>
              <a:t>postmodified</a:t>
            </a:r>
            <a:r>
              <a:rPr lang="en-US" dirty="0"/>
              <a:t> by prepositional phrases:</a:t>
            </a:r>
          </a:p>
          <a:p>
            <a:pPr marL="45720" indent="0">
              <a:buNone/>
            </a:pPr>
            <a:endParaRPr lang="en-US" dirty="0"/>
          </a:p>
          <a:p>
            <a:pPr marL="45720" indent="0">
              <a:buNone/>
            </a:pPr>
            <a:r>
              <a:rPr lang="en-US" i="1" dirty="0"/>
              <a:t>The most recent of the new teacher education reports </a:t>
            </a:r>
            <a:r>
              <a:rPr lang="en-US" i="1" dirty="0">
                <a:solidFill>
                  <a:srgbClr val="FF0000"/>
                </a:solidFill>
              </a:rPr>
              <a:t>from the Department of Education </a:t>
            </a:r>
          </a:p>
        </p:txBody>
      </p:sp>
      <p:sp>
        <p:nvSpPr>
          <p:cNvPr id="3" name="Title 2"/>
          <p:cNvSpPr>
            <a:spLocks noGrp="1"/>
          </p:cNvSpPr>
          <p:nvPr>
            <p:ph type="title"/>
          </p:nvPr>
        </p:nvSpPr>
        <p:spPr/>
        <p:txBody>
          <a:bodyPr/>
          <a:lstStyle/>
          <a:p>
            <a:r>
              <a:rPr lang="en-US" dirty="0"/>
              <a:t>What about the prose?</a:t>
            </a:r>
          </a:p>
        </p:txBody>
      </p:sp>
      <p:cxnSp>
        <p:nvCxnSpPr>
          <p:cNvPr id="7" name="Straight Arrow Connector 6"/>
          <p:cNvCxnSpPr/>
          <p:nvPr/>
        </p:nvCxnSpPr>
        <p:spPr>
          <a:xfrm>
            <a:off x="4724400" y="2209800"/>
            <a:ext cx="152400" cy="213360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359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All of those pieces challenge the reader to pull pieces together (cohere) and then also challenge concision. </a:t>
            </a:r>
          </a:p>
        </p:txBody>
      </p:sp>
      <p:sp>
        <p:nvSpPr>
          <p:cNvPr id="3" name="Title 2"/>
          <p:cNvSpPr>
            <a:spLocks noGrp="1"/>
          </p:cNvSpPr>
          <p:nvPr>
            <p:ph type="title"/>
          </p:nvPr>
        </p:nvSpPr>
        <p:spPr/>
        <p:txBody>
          <a:bodyPr/>
          <a:lstStyle/>
          <a:p>
            <a:r>
              <a:rPr lang="en-US" dirty="0"/>
              <a:t>What about the prose?</a:t>
            </a:r>
          </a:p>
        </p:txBody>
      </p:sp>
    </p:spTree>
    <p:extLst>
      <p:ext uri="{BB962C8B-B14F-4D97-AF65-F5344CB8AC3E}">
        <p14:creationId xmlns:p14="http://schemas.microsoft.com/office/powerpoint/2010/main" val="1583878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Use specific and active verbs when you can.</a:t>
            </a:r>
          </a:p>
        </p:txBody>
      </p:sp>
      <p:sp>
        <p:nvSpPr>
          <p:cNvPr id="3" name="Title 2"/>
          <p:cNvSpPr>
            <a:spLocks noGrp="1"/>
          </p:cNvSpPr>
          <p:nvPr>
            <p:ph type="title"/>
          </p:nvPr>
        </p:nvSpPr>
        <p:spPr/>
        <p:txBody>
          <a:bodyPr/>
          <a:lstStyle/>
          <a:p>
            <a:r>
              <a:rPr lang="en-US" dirty="0"/>
              <a:t>So how can I be more coherent and concise? </a:t>
            </a:r>
          </a:p>
        </p:txBody>
      </p:sp>
    </p:spTree>
    <p:extLst>
      <p:ext uri="{BB962C8B-B14F-4D97-AF65-F5344CB8AC3E}">
        <p14:creationId xmlns:p14="http://schemas.microsoft.com/office/powerpoint/2010/main" val="3132671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95400"/>
            <a:ext cx="8077200" cy="5016758"/>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Unlike indigenous groups in much of the Americas, the semi-nomadic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of Southern Chile successfully resisted incorporation into the Spanish and Chilean states from the arrival of Spanish conquistadors in 1540 until 1883.  Numbering over half-million people today,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defended their territorial independence through political alliances, patronage, raiding, commerce, and treaty negotiations with first Spanish and then Chilean officials.  During eight weeks in Chile in 2012, I examined Chilean and Spanish government, military, and religious documents as well as the writings of naturalists and travelers.  These sources revealed concrete examples of how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leaders first developed these methods for keeping Spanish colonists at bay and then continued to apply them in their interactions with Chilean officials after independence in 1821.  In particular, the documents revealed the importance of a form of political negotiation developed by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known as the </a:t>
            </a:r>
            <a:r>
              <a:rPr lang="en-US" sz="2000" i="1" dirty="0" err="1">
                <a:latin typeface="Arial" panose="020B0604020202020204" pitchFamily="34" charset="0"/>
                <a:cs typeface="Arial" panose="020B0604020202020204" pitchFamily="34" charset="0"/>
              </a:rPr>
              <a:t>parlamento</a:t>
            </a:r>
            <a:r>
              <a:rPr lang="en-US" sz="2000" dirty="0">
                <a:latin typeface="Arial" panose="020B0604020202020204" pitchFamily="34" charset="0"/>
                <a:cs typeface="Arial" panose="020B0604020202020204" pitchFamily="34" charset="0"/>
              </a:rPr>
              <a:t> (or parlay) that helped them defend their over sovereignty for three centuries.  </a:t>
            </a:r>
          </a:p>
        </p:txBody>
      </p:sp>
      <p:sp>
        <p:nvSpPr>
          <p:cNvPr id="3" name="TextBox 2"/>
          <p:cNvSpPr txBox="1"/>
          <p:nvPr/>
        </p:nvSpPr>
        <p:spPr>
          <a:xfrm>
            <a:off x="609600" y="304800"/>
            <a:ext cx="8077200" cy="923330"/>
          </a:xfrm>
          <a:prstGeom prst="rect">
            <a:avLst/>
          </a:prstGeom>
          <a:noFill/>
        </p:spPr>
        <p:txBody>
          <a:bodyPr wrap="square" rtlCol="0">
            <a:spAutoFit/>
          </a:bodyPr>
          <a:lstStyle/>
          <a:p>
            <a:r>
              <a:rPr lang="en-US" dirty="0">
                <a:solidFill>
                  <a:srgbClr val="00B050"/>
                </a:solidFill>
              </a:rPr>
              <a:t>Jesse </a:t>
            </a:r>
            <a:r>
              <a:rPr lang="en-US" dirty="0" err="1">
                <a:solidFill>
                  <a:srgbClr val="00B050"/>
                </a:solidFill>
              </a:rPr>
              <a:t>Zarley</a:t>
            </a:r>
            <a:r>
              <a:rPr lang="en-US" dirty="0">
                <a:solidFill>
                  <a:srgbClr val="00B050"/>
                </a:solidFill>
              </a:rPr>
              <a:t>, doctoral candidate in History, Summer Research Fellowship Application,</a:t>
            </a:r>
            <a:r>
              <a:rPr lang="en-US" dirty="0">
                <a:solidFill>
                  <a:srgbClr val="FF0000"/>
                </a:solidFill>
              </a:rPr>
              <a:t> now Dr. Jesse </a:t>
            </a:r>
            <a:r>
              <a:rPr lang="en-US" dirty="0" err="1">
                <a:solidFill>
                  <a:srgbClr val="FF0000"/>
                </a:solidFill>
              </a:rPr>
              <a:t>Zarley</a:t>
            </a:r>
            <a:r>
              <a:rPr lang="en-US" dirty="0">
                <a:solidFill>
                  <a:srgbClr val="FF0000"/>
                </a:solidFill>
              </a:rPr>
              <a:t>, Assistant Professor of History, St. Joseph’s College, New York</a:t>
            </a:r>
          </a:p>
        </p:txBody>
      </p:sp>
    </p:spTree>
    <p:extLst>
      <p:ext uri="{BB962C8B-B14F-4D97-AF65-F5344CB8AC3E}">
        <p14:creationId xmlns:p14="http://schemas.microsoft.com/office/powerpoint/2010/main" val="1934200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95400"/>
            <a:ext cx="8077200" cy="5016758"/>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Unlike indigenous groups in much of the Americas, the semi-nomadic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of Southern Chile successfully </a:t>
            </a:r>
            <a:r>
              <a:rPr lang="en-US" sz="2000" dirty="0">
                <a:solidFill>
                  <a:srgbClr val="00B050"/>
                </a:solidFill>
                <a:latin typeface="Arial" panose="020B0604020202020204" pitchFamily="34" charset="0"/>
                <a:cs typeface="Arial" panose="020B0604020202020204" pitchFamily="34" charset="0"/>
              </a:rPr>
              <a:t>resisted</a:t>
            </a:r>
            <a:r>
              <a:rPr lang="en-US" sz="2000" dirty="0">
                <a:latin typeface="Arial" panose="020B0604020202020204" pitchFamily="34" charset="0"/>
                <a:cs typeface="Arial" panose="020B0604020202020204" pitchFamily="34" charset="0"/>
              </a:rPr>
              <a:t> incorporation into the Spanish and Chilean states from the arrival of Spanish conquistadors in 1540 until 1883.  Numbering over half-million people today,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a:t>
            </a:r>
            <a:r>
              <a:rPr lang="en-US" sz="2000" dirty="0">
                <a:solidFill>
                  <a:srgbClr val="00B050"/>
                </a:solidFill>
                <a:latin typeface="Arial" panose="020B0604020202020204" pitchFamily="34" charset="0"/>
                <a:cs typeface="Arial" panose="020B0604020202020204" pitchFamily="34" charset="0"/>
              </a:rPr>
              <a:t>defended</a:t>
            </a:r>
            <a:r>
              <a:rPr lang="en-US" sz="2000" dirty="0">
                <a:latin typeface="Arial" panose="020B0604020202020204" pitchFamily="34" charset="0"/>
                <a:cs typeface="Arial" panose="020B0604020202020204" pitchFamily="34" charset="0"/>
              </a:rPr>
              <a:t> their territorial independence through political alliances, patronage, raiding, commerce, and treaty negotiations with first Spanish and then Chilean officials.  During eight weeks in Chile in 2012, I </a:t>
            </a:r>
            <a:r>
              <a:rPr lang="en-US" sz="2000" dirty="0">
                <a:solidFill>
                  <a:srgbClr val="00B050"/>
                </a:solidFill>
                <a:latin typeface="Arial" panose="020B0604020202020204" pitchFamily="34" charset="0"/>
                <a:cs typeface="Arial" panose="020B0604020202020204" pitchFamily="34" charset="0"/>
              </a:rPr>
              <a:t>examined</a:t>
            </a:r>
            <a:r>
              <a:rPr lang="en-US" sz="2000" dirty="0">
                <a:latin typeface="Arial" panose="020B0604020202020204" pitchFamily="34" charset="0"/>
                <a:cs typeface="Arial" panose="020B0604020202020204" pitchFamily="34" charset="0"/>
              </a:rPr>
              <a:t> Chilean and Spanish government, military, and religious documents as well as the writings of naturalists and travelers.  These sources </a:t>
            </a:r>
            <a:r>
              <a:rPr lang="en-US" sz="2000" dirty="0">
                <a:solidFill>
                  <a:srgbClr val="00B050"/>
                </a:solidFill>
                <a:latin typeface="Arial" panose="020B0604020202020204" pitchFamily="34" charset="0"/>
                <a:cs typeface="Arial" panose="020B0604020202020204" pitchFamily="34" charset="0"/>
              </a:rPr>
              <a:t>revealed</a:t>
            </a:r>
            <a:r>
              <a:rPr lang="en-US" sz="2000" dirty="0">
                <a:latin typeface="Arial" panose="020B0604020202020204" pitchFamily="34" charset="0"/>
                <a:cs typeface="Arial" panose="020B0604020202020204" pitchFamily="34" charset="0"/>
              </a:rPr>
              <a:t> concrete examples of how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leaders first developed these methods for keeping Spanish colonists at bay and then </a:t>
            </a:r>
            <a:r>
              <a:rPr lang="en-US" sz="2000" dirty="0">
                <a:solidFill>
                  <a:srgbClr val="00B050"/>
                </a:solidFill>
                <a:latin typeface="Arial" panose="020B0604020202020204" pitchFamily="34" charset="0"/>
                <a:cs typeface="Arial" panose="020B0604020202020204" pitchFamily="34" charset="0"/>
              </a:rPr>
              <a:t>continued</a:t>
            </a:r>
            <a:r>
              <a:rPr lang="en-US" sz="2000" dirty="0">
                <a:latin typeface="Arial" panose="020B0604020202020204" pitchFamily="34" charset="0"/>
                <a:cs typeface="Arial" panose="020B0604020202020204" pitchFamily="34" charset="0"/>
              </a:rPr>
              <a:t> to apply them in their interactions with Chilean officials after independence in 1821.  In particular, the documents </a:t>
            </a:r>
            <a:r>
              <a:rPr lang="en-US" sz="2000" dirty="0">
                <a:solidFill>
                  <a:srgbClr val="00B050"/>
                </a:solidFill>
                <a:latin typeface="Arial" panose="020B0604020202020204" pitchFamily="34" charset="0"/>
                <a:cs typeface="Arial" panose="020B0604020202020204" pitchFamily="34" charset="0"/>
              </a:rPr>
              <a:t>revealed</a:t>
            </a:r>
            <a:r>
              <a:rPr lang="en-US" sz="2000" dirty="0">
                <a:latin typeface="Arial" panose="020B0604020202020204" pitchFamily="34" charset="0"/>
                <a:cs typeface="Arial" panose="020B0604020202020204" pitchFamily="34" charset="0"/>
              </a:rPr>
              <a:t> the importance of a form of political negotiation </a:t>
            </a:r>
            <a:r>
              <a:rPr lang="en-US" sz="2000" dirty="0">
                <a:solidFill>
                  <a:srgbClr val="00B050"/>
                </a:solidFill>
                <a:latin typeface="Arial" panose="020B0604020202020204" pitchFamily="34" charset="0"/>
                <a:cs typeface="Arial" panose="020B0604020202020204" pitchFamily="34" charset="0"/>
              </a:rPr>
              <a:t>developed</a:t>
            </a:r>
            <a:r>
              <a:rPr lang="en-US" sz="2000" dirty="0">
                <a:latin typeface="Arial" panose="020B0604020202020204" pitchFamily="34" charset="0"/>
                <a:cs typeface="Arial" panose="020B0604020202020204" pitchFamily="34" charset="0"/>
              </a:rPr>
              <a:t> by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known as the </a:t>
            </a:r>
            <a:r>
              <a:rPr lang="en-US" sz="2000" i="1" dirty="0" err="1">
                <a:latin typeface="Arial" panose="020B0604020202020204" pitchFamily="34" charset="0"/>
                <a:cs typeface="Arial" panose="020B0604020202020204" pitchFamily="34" charset="0"/>
              </a:rPr>
              <a:t>parlamento</a:t>
            </a:r>
            <a:r>
              <a:rPr lang="en-US" sz="2000" dirty="0">
                <a:latin typeface="Arial" panose="020B0604020202020204" pitchFamily="34" charset="0"/>
                <a:cs typeface="Arial" panose="020B0604020202020204" pitchFamily="34" charset="0"/>
              </a:rPr>
              <a:t> (or parlay) that </a:t>
            </a:r>
            <a:r>
              <a:rPr lang="en-US" sz="2000" dirty="0">
                <a:solidFill>
                  <a:srgbClr val="00B050"/>
                </a:solidFill>
                <a:latin typeface="Arial" panose="020B0604020202020204" pitchFamily="34" charset="0"/>
                <a:cs typeface="Arial" panose="020B0604020202020204" pitchFamily="34" charset="0"/>
              </a:rPr>
              <a:t>helped</a:t>
            </a:r>
            <a:r>
              <a:rPr lang="en-US" sz="2000" dirty="0">
                <a:latin typeface="Arial" panose="020B0604020202020204" pitchFamily="34" charset="0"/>
                <a:cs typeface="Arial" panose="020B0604020202020204" pitchFamily="34" charset="0"/>
              </a:rPr>
              <a:t> them </a:t>
            </a:r>
            <a:r>
              <a:rPr lang="en-US" sz="2000" dirty="0">
                <a:solidFill>
                  <a:srgbClr val="00B050"/>
                </a:solidFill>
                <a:latin typeface="Arial" panose="020B0604020202020204" pitchFamily="34" charset="0"/>
                <a:cs typeface="Arial" panose="020B0604020202020204" pitchFamily="34" charset="0"/>
              </a:rPr>
              <a:t>defend</a:t>
            </a:r>
            <a:r>
              <a:rPr lang="en-US" sz="2000" dirty="0">
                <a:latin typeface="Arial" panose="020B0604020202020204" pitchFamily="34" charset="0"/>
                <a:cs typeface="Arial" panose="020B0604020202020204" pitchFamily="34" charset="0"/>
              </a:rPr>
              <a:t> their over sovereignty for three centuries.  </a:t>
            </a:r>
          </a:p>
        </p:txBody>
      </p:sp>
      <p:sp>
        <p:nvSpPr>
          <p:cNvPr id="3" name="TextBox 2"/>
          <p:cNvSpPr txBox="1"/>
          <p:nvPr/>
        </p:nvSpPr>
        <p:spPr>
          <a:xfrm>
            <a:off x="609600" y="304800"/>
            <a:ext cx="8077200" cy="1200329"/>
          </a:xfrm>
          <a:prstGeom prst="rect">
            <a:avLst/>
          </a:prstGeom>
          <a:noFill/>
        </p:spPr>
        <p:txBody>
          <a:bodyPr wrap="square" rtlCol="0">
            <a:spAutoFit/>
          </a:bodyPr>
          <a:lstStyle/>
          <a:p>
            <a:r>
              <a:rPr lang="en-US" dirty="0">
                <a:solidFill>
                  <a:srgbClr val="00B050"/>
                </a:solidFill>
              </a:rPr>
              <a:t>Jesse </a:t>
            </a:r>
            <a:r>
              <a:rPr lang="en-US" dirty="0" err="1">
                <a:solidFill>
                  <a:srgbClr val="00B050"/>
                </a:solidFill>
              </a:rPr>
              <a:t>Zarley</a:t>
            </a:r>
            <a:r>
              <a:rPr lang="en-US" dirty="0">
                <a:solidFill>
                  <a:srgbClr val="00B050"/>
                </a:solidFill>
              </a:rPr>
              <a:t>, doctoral candidate in History, Summer Research Fellowship Application, </a:t>
            </a:r>
            <a:r>
              <a:rPr lang="en-US" dirty="0">
                <a:solidFill>
                  <a:srgbClr val="FF0000"/>
                </a:solidFill>
              </a:rPr>
              <a:t>now Dr. Jesse </a:t>
            </a:r>
            <a:r>
              <a:rPr lang="en-US" dirty="0" err="1">
                <a:solidFill>
                  <a:srgbClr val="FF0000"/>
                </a:solidFill>
              </a:rPr>
              <a:t>Zarley</a:t>
            </a:r>
            <a:r>
              <a:rPr lang="en-US" dirty="0">
                <a:solidFill>
                  <a:srgbClr val="FF0000"/>
                </a:solidFill>
              </a:rPr>
              <a:t>, Assistant Professor of History, St. Joseph’s College, New York</a:t>
            </a:r>
          </a:p>
          <a:p>
            <a:endParaRPr lang="en-US" dirty="0">
              <a:solidFill>
                <a:srgbClr val="00B050"/>
              </a:solidFill>
            </a:endParaRPr>
          </a:p>
        </p:txBody>
      </p:sp>
    </p:spTree>
    <p:extLst>
      <p:ext uri="{BB962C8B-B14F-4D97-AF65-F5344CB8AC3E}">
        <p14:creationId xmlns:p14="http://schemas.microsoft.com/office/powerpoint/2010/main" val="1525812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86465"/>
            <a:ext cx="8885903" cy="4658032"/>
          </a:xfrm>
        </p:spPr>
        <p:txBody>
          <a:bodyPr>
            <a:normAutofit fontScale="85000" lnSpcReduction="10000"/>
          </a:bodyPr>
          <a:lstStyle/>
          <a:p>
            <a:pPr marL="45720" lvl="0" indent="0">
              <a:buNone/>
            </a:pPr>
            <a:r>
              <a:rPr lang="en-US" sz="2800" b="1" dirty="0">
                <a:solidFill>
                  <a:srgbClr val="C00000"/>
                </a:solidFill>
                <a:latin typeface="Arial" panose="020B0604020202020204" pitchFamily="34" charset="0"/>
                <a:cs typeface="Arial" panose="020B0604020202020204" pitchFamily="34" charset="0"/>
              </a:rPr>
              <a:t>Summer Research Fellowship </a:t>
            </a:r>
            <a:r>
              <a:rPr lang="en-US" sz="1600" b="1" dirty="0">
                <a:latin typeface="Arial" panose="020B0604020202020204" pitchFamily="34" charset="0"/>
                <a:cs typeface="Arial" panose="020B0604020202020204" pitchFamily="34" charset="0"/>
              </a:rPr>
              <a:t>(Summer 2024)</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5,000, cost-share with department</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Full Support for over the summer </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Eligibility: Candidates must be mid-career, need to reach a specific benchmark  </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SRF Fellows cannot work while on the Fellowship</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Departmental deadline is February 21. </a:t>
            </a:r>
            <a:endParaRPr lang="en-US" sz="1800" baseline="30000" dirty="0">
              <a:latin typeface="Arial" panose="020B0604020202020204" pitchFamily="34" charset="0"/>
              <a:cs typeface="Arial" panose="020B0604020202020204" pitchFamily="34" charset="0"/>
            </a:endParaRPr>
          </a:p>
          <a:p>
            <a:pPr marL="45720" lvl="0" indent="0">
              <a:buNone/>
            </a:pPr>
            <a:endParaRPr lang="en-US" sz="2800" b="1" dirty="0">
              <a:solidFill>
                <a:srgbClr val="C00000"/>
              </a:solidFill>
              <a:latin typeface="Arial" panose="020B0604020202020204" pitchFamily="34" charset="0"/>
              <a:cs typeface="Arial" panose="020B0604020202020204" pitchFamily="34" charset="0"/>
            </a:endParaRPr>
          </a:p>
          <a:p>
            <a:pPr marL="45720" lvl="0" indent="0">
              <a:buNone/>
            </a:pPr>
            <a:r>
              <a:rPr lang="en-US" sz="2800" b="1" dirty="0">
                <a:solidFill>
                  <a:srgbClr val="C00000"/>
                </a:solidFill>
                <a:latin typeface="Arial" panose="020B0604020202020204" pitchFamily="34" charset="0"/>
                <a:cs typeface="Arial" panose="020B0604020202020204" pitchFamily="34" charset="0"/>
              </a:rPr>
              <a:t>Semester Dissertation Fellowship </a:t>
            </a:r>
            <a:r>
              <a:rPr lang="en-US" sz="1600" b="1" dirty="0">
                <a:latin typeface="Arial" panose="020B0604020202020204" pitchFamily="34" charset="0"/>
                <a:cs typeface="Arial" panose="020B0604020202020204" pitchFamily="34" charset="0"/>
              </a:rPr>
              <a:t>(Fall 2024 or Spring 2025)</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$15,000 full-time fellowship for one semester </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Students may choose either Fall 2024 or Spring 2025</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Eligibility: Candidates must be in latter stages and plan to graduate by August 2025 </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Dissertation Fellows cannot work while on Fellowship. </a:t>
            </a:r>
          </a:p>
          <a:p>
            <a:pPr lvl="1">
              <a:lnSpc>
                <a:spcPct val="120000"/>
              </a:lnSpc>
              <a:buFont typeface="Arial" panose="020B0604020202020204" pitchFamily="34" charset="0"/>
              <a:buChar char="•"/>
            </a:pPr>
            <a:r>
              <a:rPr lang="en-US" sz="1800" dirty="0">
                <a:latin typeface="Arial" panose="020B0604020202020204" pitchFamily="34" charset="0"/>
                <a:cs typeface="Arial" panose="020B0604020202020204" pitchFamily="34" charset="0"/>
              </a:rPr>
              <a:t>Departmental deadline is February 7.</a:t>
            </a:r>
            <a:r>
              <a:rPr lang="en-US" sz="1800" b="1" dirty="0">
                <a:latin typeface="Arial" panose="020B0604020202020204" pitchFamily="34" charset="0"/>
                <a:cs typeface="Arial" panose="020B0604020202020204" pitchFamily="34" charset="0"/>
              </a:rPr>
              <a:t> </a:t>
            </a:r>
          </a:p>
          <a:p>
            <a:pPr marL="45720" lvl="0" indent="0">
              <a:buNone/>
            </a:pPr>
            <a:endParaRPr lang="en-US" sz="1600" b="1" dirty="0">
              <a:latin typeface="Arial" panose="020B0604020202020204" pitchFamily="34" charset="0"/>
              <a:cs typeface="Arial" panose="020B0604020202020204" pitchFamily="34" charset="0"/>
            </a:endParaRPr>
          </a:p>
          <a:p>
            <a:pPr lvl="1">
              <a:lnSpc>
                <a:spcPct val="120000"/>
              </a:lnSpc>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370" y="457200"/>
            <a:ext cx="8381260" cy="685800"/>
          </a:xfrm>
        </p:spPr>
        <p:txBody>
          <a:bodyPr/>
          <a:lstStyle/>
          <a:p>
            <a:r>
              <a:rPr lang="en-US" sz="3600" dirty="0"/>
              <a:t>Dissertation and Research Fellowships </a:t>
            </a:r>
            <a:br>
              <a:rPr lang="en-US" sz="2800" dirty="0"/>
            </a:br>
            <a:endParaRPr lang="en-US" sz="2800" dirty="0"/>
          </a:p>
        </p:txBody>
      </p:sp>
    </p:spTree>
    <p:extLst>
      <p:ext uri="{BB962C8B-B14F-4D97-AF65-F5344CB8AC3E}">
        <p14:creationId xmlns:p14="http://schemas.microsoft.com/office/powerpoint/2010/main" val="37157046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Keep subject and verb close together – that way, readers know WHO is doing WHAT and then they can more easily manage the details </a:t>
            </a:r>
          </a:p>
        </p:txBody>
      </p:sp>
      <p:sp>
        <p:nvSpPr>
          <p:cNvPr id="3" name="Title 2"/>
          <p:cNvSpPr>
            <a:spLocks noGrp="1"/>
          </p:cNvSpPr>
          <p:nvPr>
            <p:ph type="title"/>
          </p:nvPr>
        </p:nvSpPr>
        <p:spPr/>
        <p:txBody>
          <a:bodyPr/>
          <a:lstStyle/>
          <a:p>
            <a:r>
              <a:rPr lang="en-US" dirty="0"/>
              <a:t>So how can I be more coherent and concise? </a:t>
            </a:r>
          </a:p>
        </p:txBody>
      </p:sp>
    </p:spTree>
    <p:extLst>
      <p:ext uri="{BB962C8B-B14F-4D97-AF65-F5344CB8AC3E}">
        <p14:creationId xmlns:p14="http://schemas.microsoft.com/office/powerpoint/2010/main" val="1164287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95400"/>
            <a:ext cx="8077200" cy="5016758"/>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Unlike indigenous groups in much of the Americas, the semi-nomadic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of Southern Chile successfully resisted incorporation into the Spanish and Chilean states from the arrival of Spanish conquistadors in 1540 until 1883.  Numbering over half-million people today,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defended their territorial independence through political alliances, patronage, raiding, commerce, and treaty negotiations with first Spanish and then Chilean officials.  During eight weeks in Chile in 2012, I examined Chilean and Spanish government, military, and religious documents as well as the writings of naturalists and travelers.  These sources revealed concrete examples of how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leaders first developed these methods for keeping Spanish colonists at bay and then continued to apply them in their interactions with Chilean officials after independence in 1821.  In particular, the documents revealed the importance of a form of political negotiation developed by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known as the </a:t>
            </a:r>
            <a:r>
              <a:rPr lang="en-US" sz="2000" i="1" dirty="0" err="1">
                <a:latin typeface="Arial" panose="020B0604020202020204" pitchFamily="34" charset="0"/>
                <a:cs typeface="Arial" panose="020B0604020202020204" pitchFamily="34" charset="0"/>
              </a:rPr>
              <a:t>parlamento</a:t>
            </a:r>
            <a:r>
              <a:rPr lang="en-US" sz="2000" dirty="0">
                <a:latin typeface="Arial" panose="020B0604020202020204" pitchFamily="34" charset="0"/>
                <a:cs typeface="Arial" panose="020B0604020202020204" pitchFamily="34" charset="0"/>
              </a:rPr>
              <a:t> (or parlay) that helped them defend their over sovereignty for three centuries.  </a:t>
            </a:r>
          </a:p>
        </p:txBody>
      </p:sp>
      <p:sp>
        <p:nvSpPr>
          <p:cNvPr id="3" name="TextBox 2"/>
          <p:cNvSpPr txBox="1"/>
          <p:nvPr/>
        </p:nvSpPr>
        <p:spPr>
          <a:xfrm>
            <a:off x="609600" y="304800"/>
            <a:ext cx="8077200" cy="1200329"/>
          </a:xfrm>
          <a:prstGeom prst="rect">
            <a:avLst/>
          </a:prstGeom>
          <a:noFill/>
        </p:spPr>
        <p:txBody>
          <a:bodyPr wrap="square" rtlCol="0">
            <a:spAutoFit/>
          </a:bodyPr>
          <a:lstStyle/>
          <a:p>
            <a:r>
              <a:rPr lang="en-US" dirty="0">
                <a:solidFill>
                  <a:srgbClr val="00B050"/>
                </a:solidFill>
              </a:rPr>
              <a:t>Jesse </a:t>
            </a:r>
            <a:r>
              <a:rPr lang="en-US" dirty="0" err="1">
                <a:solidFill>
                  <a:srgbClr val="00B050"/>
                </a:solidFill>
              </a:rPr>
              <a:t>Zarley</a:t>
            </a:r>
            <a:r>
              <a:rPr lang="en-US" dirty="0">
                <a:solidFill>
                  <a:srgbClr val="00B050"/>
                </a:solidFill>
              </a:rPr>
              <a:t>, doctoral candidate in History, Summer Research Fellowship Application, </a:t>
            </a:r>
            <a:r>
              <a:rPr lang="en-US" dirty="0">
                <a:solidFill>
                  <a:srgbClr val="FF0000"/>
                </a:solidFill>
              </a:rPr>
              <a:t>now Dr. Jesse </a:t>
            </a:r>
            <a:r>
              <a:rPr lang="en-US" dirty="0" err="1">
                <a:solidFill>
                  <a:srgbClr val="FF0000"/>
                </a:solidFill>
              </a:rPr>
              <a:t>Zarley</a:t>
            </a:r>
            <a:r>
              <a:rPr lang="en-US" dirty="0">
                <a:solidFill>
                  <a:srgbClr val="FF0000"/>
                </a:solidFill>
              </a:rPr>
              <a:t>, Assistant Professor of History, St. Joseph’s College, New York</a:t>
            </a:r>
          </a:p>
          <a:p>
            <a:endParaRPr lang="en-US" dirty="0">
              <a:solidFill>
                <a:srgbClr val="00B050"/>
              </a:solidFill>
            </a:endParaRPr>
          </a:p>
        </p:txBody>
      </p:sp>
    </p:spTree>
    <p:extLst>
      <p:ext uri="{BB962C8B-B14F-4D97-AF65-F5344CB8AC3E}">
        <p14:creationId xmlns:p14="http://schemas.microsoft.com/office/powerpoint/2010/main" val="3786836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95400"/>
            <a:ext cx="8077200" cy="5016758"/>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Unlike indigenous groups in much of the Americas, </a:t>
            </a:r>
            <a:r>
              <a:rPr lang="en-US" sz="2000" dirty="0">
                <a:solidFill>
                  <a:srgbClr val="FF0000"/>
                </a:solidFill>
                <a:latin typeface="Arial" panose="020B0604020202020204" pitchFamily="34" charset="0"/>
                <a:cs typeface="Arial" panose="020B0604020202020204" pitchFamily="34" charset="0"/>
              </a:rPr>
              <a:t>the semi-nomadic </a:t>
            </a:r>
            <a:r>
              <a:rPr lang="en-US" sz="2000" dirty="0" err="1">
                <a:solidFill>
                  <a:srgbClr val="FF0000"/>
                </a:solidFill>
                <a:latin typeface="Arial" panose="020B0604020202020204" pitchFamily="34" charset="0"/>
                <a:cs typeface="Arial" panose="020B0604020202020204" pitchFamily="34" charset="0"/>
              </a:rPr>
              <a:t>Mapuche</a:t>
            </a:r>
            <a:r>
              <a:rPr lang="en-US" sz="2000" dirty="0">
                <a:solidFill>
                  <a:srgbClr val="FF0000"/>
                </a:solidFill>
                <a:latin typeface="Arial" panose="020B0604020202020204" pitchFamily="34" charset="0"/>
                <a:cs typeface="Arial" panose="020B0604020202020204" pitchFamily="34" charset="0"/>
              </a:rPr>
              <a:t> of Southern Chile </a:t>
            </a:r>
            <a:r>
              <a:rPr lang="en-US" sz="2000" dirty="0">
                <a:latin typeface="Arial" panose="020B0604020202020204" pitchFamily="34" charset="0"/>
                <a:cs typeface="Arial" panose="020B0604020202020204" pitchFamily="34" charset="0"/>
              </a:rPr>
              <a:t>successfully </a:t>
            </a:r>
            <a:r>
              <a:rPr lang="en-US" sz="2000" dirty="0">
                <a:solidFill>
                  <a:srgbClr val="00B050"/>
                </a:solidFill>
                <a:latin typeface="Arial" panose="020B0604020202020204" pitchFamily="34" charset="0"/>
                <a:cs typeface="Arial" panose="020B0604020202020204" pitchFamily="34" charset="0"/>
              </a:rPr>
              <a:t>resisted</a:t>
            </a:r>
            <a:r>
              <a:rPr lang="en-US" sz="2000" dirty="0">
                <a:latin typeface="Arial" panose="020B0604020202020204" pitchFamily="34" charset="0"/>
                <a:cs typeface="Arial" panose="020B0604020202020204" pitchFamily="34" charset="0"/>
              </a:rPr>
              <a:t> incorporation into the Spanish and Chilean states from the arrival of Spanish conquistadors in 1540 until 1883.  Numbering over half-million people today, </a:t>
            </a:r>
            <a:r>
              <a:rPr lang="en-US" sz="2000" dirty="0">
                <a:solidFill>
                  <a:srgbClr val="FF0000"/>
                </a:solidFill>
                <a:latin typeface="Arial" panose="020B0604020202020204" pitchFamily="34" charset="0"/>
                <a:cs typeface="Arial" panose="020B0604020202020204" pitchFamily="34" charset="0"/>
              </a:rPr>
              <a:t>the </a:t>
            </a:r>
            <a:r>
              <a:rPr lang="en-US" sz="2000" dirty="0" err="1">
                <a:solidFill>
                  <a:srgbClr val="FF0000"/>
                </a:solidFill>
                <a:latin typeface="Arial" panose="020B0604020202020204" pitchFamily="34" charset="0"/>
                <a:cs typeface="Arial" panose="020B0604020202020204" pitchFamily="34" charset="0"/>
              </a:rPr>
              <a:t>Mapuche</a:t>
            </a:r>
            <a:r>
              <a:rPr lang="en-US" sz="2000" dirty="0">
                <a:solidFill>
                  <a:srgbClr val="FF0000"/>
                </a:solidFill>
                <a:latin typeface="Arial" panose="020B0604020202020204" pitchFamily="34" charset="0"/>
                <a:cs typeface="Arial" panose="020B0604020202020204" pitchFamily="34" charset="0"/>
              </a:rPr>
              <a:t> </a:t>
            </a:r>
            <a:r>
              <a:rPr lang="en-US" sz="2000" dirty="0">
                <a:solidFill>
                  <a:srgbClr val="00B050"/>
                </a:solidFill>
                <a:latin typeface="Arial" panose="020B0604020202020204" pitchFamily="34" charset="0"/>
                <a:cs typeface="Arial" panose="020B0604020202020204" pitchFamily="34" charset="0"/>
              </a:rPr>
              <a:t>defended</a:t>
            </a:r>
            <a:r>
              <a:rPr lang="en-US" sz="2000" dirty="0">
                <a:latin typeface="Arial" panose="020B0604020202020204" pitchFamily="34" charset="0"/>
                <a:cs typeface="Arial" panose="020B0604020202020204" pitchFamily="34" charset="0"/>
              </a:rPr>
              <a:t> their territorial independence through political alliances, patronage, raiding, commerce, and treaty negotiations with first Spanish and then Chilean officials.  During eight weeks in Chile in 2012, </a:t>
            </a:r>
            <a:r>
              <a:rPr lang="en-US" sz="2000" dirty="0">
                <a:solidFill>
                  <a:srgbClr val="FF0000"/>
                </a:solidFill>
                <a:latin typeface="Arial" panose="020B0604020202020204" pitchFamily="34" charset="0"/>
                <a:cs typeface="Arial" panose="020B0604020202020204" pitchFamily="34" charset="0"/>
              </a:rPr>
              <a:t>I </a:t>
            </a:r>
            <a:r>
              <a:rPr lang="en-US" sz="2000" dirty="0">
                <a:solidFill>
                  <a:srgbClr val="00B050"/>
                </a:solidFill>
                <a:latin typeface="Arial" panose="020B0604020202020204" pitchFamily="34" charset="0"/>
                <a:cs typeface="Arial" panose="020B0604020202020204" pitchFamily="34" charset="0"/>
              </a:rPr>
              <a:t>examined</a:t>
            </a:r>
            <a:r>
              <a:rPr lang="en-US" sz="2000" dirty="0">
                <a:latin typeface="Arial" panose="020B0604020202020204" pitchFamily="34" charset="0"/>
                <a:cs typeface="Arial" panose="020B0604020202020204" pitchFamily="34" charset="0"/>
              </a:rPr>
              <a:t> Chilean and Spanish government, military, and religious documents as well as the writings of naturalists and travelers.  </a:t>
            </a:r>
            <a:r>
              <a:rPr lang="en-US" sz="2000" dirty="0">
                <a:solidFill>
                  <a:srgbClr val="FF0000"/>
                </a:solidFill>
                <a:latin typeface="Arial" panose="020B0604020202020204" pitchFamily="34" charset="0"/>
                <a:cs typeface="Arial" panose="020B0604020202020204" pitchFamily="34" charset="0"/>
              </a:rPr>
              <a:t>These sources </a:t>
            </a:r>
            <a:r>
              <a:rPr lang="en-US" sz="2000" dirty="0">
                <a:solidFill>
                  <a:srgbClr val="00B050"/>
                </a:solidFill>
                <a:latin typeface="Arial" panose="020B0604020202020204" pitchFamily="34" charset="0"/>
                <a:cs typeface="Arial" panose="020B0604020202020204" pitchFamily="34" charset="0"/>
              </a:rPr>
              <a:t>revealed</a:t>
            </a:r>
            <a:r>
              <a:rPr lang="en-US" sz="2000" dirty="0">
                <a:latin typeface="Arial" panose="020B0604020202020204" pitchFamily="34" charset="0"/>
                <a:cs typeface="Arial" panose="020B0604020202020204" pitchFamily="34" charset="0"/>
              </a:rPr>
              <a:t> concrete examples of how </a:t>
            </a:r>
            <a:r>
              <a:rPr lang="en-US" sz="2000" dirty="0" err="1">
                <a:solidFill>
                  <a:srgbClr val="FF0000"/>
                </a:solidFill>
                <a:latin typeface="Arial" panose="020B0604020202020204" pitchFamily="34" charset="0"/>
                <a:cs typeface="Arial" panose="020B0604020202020204" pitchFamily="34" charset="0"/>
              </a:rPr>
              <a:t>Mapuche</a:t>
            </a:r>
            <a:r>
              <a:rPr lang="en-US" sz="2000" dirty="0">
                <a:solidFill>
                  <a:srgbClr val="FF0000"/>
                </a:solidFill>
                <a:latin typeface="Arial" panose="020B0604020202020204" pitchFamily="34" charset="0"/>
                <a:cs typeface="Arial" panose="020B0604020202020204" pitchFamily="34" charset="0"/>
              </a:rPr>
              <a:t> leaders </a:t>
            </a:r>
            <a:r>
              <a:rPr lang="en-US" sz="2000" dirty="0">
                <a:solidFill>
                  <a:srgbClr val="00B0F0"/>
                </a:solidFill>
                <a:latin typeface="Arial" panose="020B0604020202020204" pitchFamily="34" charset="0"/>
                <a:cs typeface="Arial" panose="020B0604020202020204" pitchFamily="34" charset="0"/>
              </a:rPr>
              <a:t>first</a:t>
            </a:r>
            <a:r>
              <a:rPr lang="en-US" sz="2000" dirty="0">
                <a:latin typeface="Arial" panose="020B0604020202020204" pitchFamily="34" charset="0"/>
                <a:cs typeface="Arial" panose="020B0604020202020204" pitchFamily="34" charset="0"/>
              </a:rPr>
              <a:t> </a:t>
            </a:r>
            <a:r>
              <a:rPr lang="en-US" sz="2000" dirty="0">
                <a:solidFill>
                  <a:srgbClr val="00B050"/>
                </a:solidFill>
                <a:latin typeface="Arial" panose="020B0604020202020204" pitchFamily="34" charset="0"/>
                <a:cs typeface="Arial" panose="020B0604020202020204" pitchFamily="34" charset="0"/>
              </a:rPr>
              <a:t>developed</a:t>
            </a:r>
            <a:r>
              <a:rPr lang="en-US" sz="2000" dirty="0">
                <a:latin typeface="Arial" panose="020B0604020202020204" pitchFamily="34" charset="0"/>
                <a:cs typeface="Arial" panose="020B0604020202020204" pitchFamily="34" charset="0"/>
              </a:rPr>
              <a:t> these methods for keeping Spanish colonists at bay and </a:t>
            </a:r>
            <a:r>
              <a:rPr lang="en-US" sz="2000" dirty="0">
                <a:solidFill>
                  <a:srgbClr val="00B0F0"/>
                </a:solidFill>
                <a:latin typeface="Arial" panose="020B0604020202020204" pitchFamily="34" charset="0"/>
                <a:cs typeface="Arial" panose="020B0604020202020204" pitchFamily="34" charset="0"/>
              </a:rPr>
              <a:t>then</a:t>
            </a:r>
            <a:r>
              <a:rPr lang="en-US" sz="2000" dirty="0">
                <a:latin typeface="Arial" panose="020B0604020202020204" pitchFamily="34" charset="0"/>
                <a:cs typeface="Arial" panose="020B0604020202020204" pitchFamily="34" charset="0"/>
              </a:rPr>
              <a:t> continued to apply them in their interactions with Chilean officials after independence in 1821.  In particular, </a:t>
            </a:r>
            <a:r>
              <a:rPr lang="en-US" sz="2000" dirty="0">
                <a:solidFill>
                  <a:srgbClr val="FF0000"/>
                </a:solidFill>
                <a:latin typeface="Arial" panose="020B0604020202020204" pitchFamily="34" charset="0"/>
                <a:cs typeface="Arial" panose="020B0604020202020204" pitchFamily="34" charset="0"/>
              </a:rPr>
              <a:t>the documents </a:t>
            </a:r>
            <a:r>
              <a:rPr lang="en-US" sz="2000" dirty="0">
                <a:solidFill>
                  <a:srgbClr val="00B050"/>
                </a:solidFill>
                <a:latin typeface="Arial" panose="020B0604020202020204" pitchFamily="34" charset="0"/>
                <a:cs typeface="Arial" panose="020B0604020202020204" pitchFamily="34" charset="0"/>
              </a:rPr>
              <a:t>revealed</a:t>
            </a:r>
            <a:r>
              <a:rPr lang="en-US" sz="2000" dirty="0">
                <a:latin typeface="Arial" panose="020B0604020202020204" pitchFamily="34" charset="0"/>
                <a:cs typeface="Arial" panose="020B0604020202020204" pitchFamily="34" charset="0"/>
              </a:rPr>
              <a:t> the importance of a form of political negotiation developed by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known as the </a:t>
            </a:r>
            <a:r>
              <a:rPr lang="en-US" sz="2000" i="1" dirty="0" err="1">
                <a:latin typeface="Arial" panose="020B0604020202020204" pitchFamily="34" charset="0"/>
                <a:cs typeface="Arial" panose="020B0604020202020204" pitchFamily="34" charset="0"/>
              </a:rPr>
              <a:t>parlamento</a:t>
            </a:r>
            <a:r>
              <a:rPr lang="en-US" sz="2000" dirty="0">
                <a:latin typeface="Arial" panose="020B0604020202020204" pitchFamily="34" charset="0"/>
                <a:cs typeface="Arial" panose="020B0604020202020204" pitchFamily="34" charset="0"/>
              </a:rPr>
              <a:t> (or parlay) that helped them defend their over sovereignty for three centuries.  </a:t>
            </a:r>
          </a:p>
        </p:txBody>
      </p:sp>
      <p:sp>
        <p:nvSpPr>
          <p:cNvPr id="3" name="TextBox 2"/>
          <p:cNvSpPr txBox="1"/>
          <p:nvPr/>
        </p:nvSpPr>
        <p:spPr>
          <a:xfrm>
            <a:off x="609600" y="304800"/>
            <a:ext cx="8077200" cy="1200329"/>
          </a:xfrm>
          <a:prstGeom prst="rect">
            <a:avLst/>
          </a:prstGeom>
          <a:noFill/>
        </p:spPr>
        <p:txBody>
          <a:bodyPr wrap="square" rtlCol="0">
            <a:spAutoFit/>
          </a:bodyPr>
          <a:lstStyle/>
          <a:p>
            <a:r>
              <a:rPr lang="en-US" dirty="0">
                <a:solidFill>
                  <a:srgbClr val="00B050"/>
                </a:solidFill>
              </a:rPr>
              <a:t>Jesse </a:t>
            </a:r>
            <a:r>
              <a:rPr lang="en-US" dirty="0" err="1">
                <a:solidFill>
                  <a:srgbClr val="00B050"/>
                </a:solidFill>
              </a:rPr>
              <a:t>Zarley</a:t>
            </a:r>
            <a:r>
              <a:rPr lang="en-US" dirty="0">
                <a:solidFill>
                  <a:srgbClr val="00B050"/>
                </a:solidFill>
              </a:rPr>
              <a:t>, doctoral candidate in History, Summer Research Fellowship Application, </a:t>
            </a:r>
            <a:r>
              <a:rPr lang="en-US" dirty="0">
                <a:solidFill>
                  <a:srgbClr val="FF0000"/>
                </a:solidFill>
              </a:rPr>
              <a:t>now Dr. Jesse </a:t>
            </a:r>
            <a:r>
              <a:rPr lang="en-US" dirty="0" err="1">
                <a:solidFill>
                  <a:srgbClr val="FF0000"/>
                </a:solidFill>
              </a:rPr>
              <a:t>Zarley</a:t>
            </a:r>
            <a:r>
              <a:rPr lang="en-US" dirty="0">
                <a:solidFill>
                  <a:srgbClr val="FF0000"/>
                </a:solidFill>
              </a:rPr>
              <a:t>, Assistant Professor of History, St. Joseph’s College, New York</a:t>
            </a:r>
          </a:p>
          <a:p>
            <a:endParaRPr lang="en-US" dirty="0">
              <a:solidFill>
                <a:srgbClr val="00B050"/>
              </a:solidFill>
            </a:endParaRPr>
          </a:p>
        </p:txBody>
      </p:sp>
    </p:spTree>
    <p:extLst>
      <p:ext uri="{BB962C8B-B14F-4D97-AF65-F5344CB8AC3E}">
        <p14:creationId xmlns:p14="http://schemas.microsoft.com/office/powerpoint/2010/main" val="2555231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These are awards TO YOU. The funds are based on what the audience thinks about the value of </a:t>
            </a:r>
            <a:r>
              <a:rPr lang="en-US" b="1" dirty="0"/>
              <a:t>your</a:t>
            </a:r>
            <a:r>
              <a:rPr lang="en-US" dirty="0"/>
              <a:t> work, </a:t>
            </a:r>
            <a:r>
              <a:rPr lang="en-US" b="1" dirty="0"/>
              <a:t>your</a:t>
            </a:r>
            <a:r>
              <a:rPr lang="en-US" dirty="0"/>
              <a:t> ability to carry it out in a timely fashion, and </a:t>
            </a:r>
            <a:r>
              <a:rPr lang="en-US" b="1" dirty="0"/>
              <a:t>your</a:t>
            </a:r>
            <a:r>
              <a:rPr lang="en-US" dirty="0"/>
              <a:t> promise as a scholar.  </a:t>
            </a:r>
          </a:p>
        </p:txBody>
      </p:sp>
      <p:sp>
        <p:nvSpPr>
          <p:cNvPr id="3" name="Title 2"/>
          <p:cNvSpPr>
            <a:spLocks noGrp="1"/>
          </p:cNvSpPr>
          <p:nvPr>
            <p:ph type="title"/>
          </p:nvPr>
        </p:nvSpPr>
        <p:spPr/>
        <p:txBody>
          <a:bodyPr/>
          <a:lstStyle/>
          <a:p>
            <a:r>
              <a:rPr lang="en-US" dirty="0"/>
              <a:t>Finally, be the hero of the narrative</a:t>
            </a:r>
          </a:p>
        </p:txBody>
      </p:sp>
    </p:spTree>
    <p:extLst>
      <p:ext uri="{BB962C8B-B14F-4D97-AF65-F5344CB8AC3E}">
        <p14:creationId xmlns:p14="http://schemas.microsoft.com/office/powerpoint/2010/main" val="1516013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315200" cy="341632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Work remaining and timeline: Currently, I am sequencing </a:t>
            </a:r>
            <a:r>
              <a:rPr lang="en-US" dirty="0" err="1">
                <a:latin typeface="Arial" panose="020B0604020202020204" pitchFamily="34" charset="0"/>
                <a:cs typeface="Arial" panose="020B0604020202020204" pitchFamily="34" charset="0"/>
              </a:rPr>
              <a:t>culturable</a:t>
            </a:r>
            <a:r>
              <a:rPr lang="en-US" dirty="0">
                <a:latin typeface="Arial" panose="020B0604020202020204" pitchFamily="34" charset="0"/>
                <a:cs typeface="Arial" panose="020B0604020202020204" pitchFamily="34" charset="0"/>
              </a:rPr>
              <a:t> bacterial isolates from salamander skin that inhibited a fungal pathogen to determine bacterial species identity of these antifungal bacterial isolates. These cultures were obtained from the same salamander species along the same gradients as in Chapter 1. I plan to complete sequencing by the end of Spring 2014. Once completed, I will perform multivariate statistical analyses to determine what influences the distribution of these antifungal bacterial species. Also, I will determine how these putatively protective members are distributed in the entire bacterial community from Chapter 1 data. I plan to complete analyses and begin preparing a manuscript to submit to the journal </a:t>
            </a:r>
            <a:r>
              <a:rPr lang="en-US" i="1" dirty="0">
                <a:latin typeface="Arial" panose="020B0604020202020204" pitchFamily="34" charset="0"/>
                <a:cs typeface="Arial" panose="020B0604020202020204" pitchFamily="34" charset="0"/>
              </a:rPr>
              <a:t>Environmental Microbiology</a:t>
            </a:r>
            <a:r>
              <a:rPr lang="en-US" dirty="0">
                <a:latin typeface="Arial" panose="020B0604020202020204" pitchFamily="34" charset="0"/>
                <a:cs typeface="Arial" panose="020B0604020202020204" pitchFamily="34" charset="0"/>
              </a:rPr>
              <a:t> during Summer 2014.</a:t>
            </a:r>
          </a:p>
        </p:txBody>
      </p:sp>
      <p:sp>
        <p:nvSpPr>
          <p:cNvPr id="3" name="TextBox 2"/>
          <p:cNvSpPr txBox="1"/>
          <p:nvPr/>
        </p:nvSpPr>
        <p:spPr>
          <a:xfrm>
            <a:off x="914400" y="381000"/>
            <a:ext cx="7315200" cy="1477328"/>
          </a:xfrm>
          <a:prstGeom prst="rect">
            <a:avLst/>
          </a:prstGeom>
          <a:noFill/>
        </p:spPr>
        <p:txBody>
          <a:bodyPr wrap="square" rtlCol="0">
            <a:spAutoFit/>
          </a:bodyPr>
          <a:lstStyle/>
          <a:p>
            <a:r>
              <a:rPr lang="en-US" dirty="0">
                <a:solidFill>
                  <a:srgbClr val="00B0F0"/>
                </a:solidFill>
              </a:rPr>
              <a:t>Carly </a:t>
            </a:r>
            <a:r>
              <a:rPr lang="en-US" dirty="0" err="1">
                <a:solidFill>
                  <a:srgbClr val="00B0F0"/>
                </a:solidFill>
              </a:rPr>
              <a:t>Muletz</a:t>
            </a:r>
            <a:r>
              <a:rPr lang="en-US" dirty="0">
                <a:solidFill>
                  <a:srgbClr val="00B0F0"/>
                </a:solidFill>
              </a:rPr>
              <a:t>, doctoral candidate in Biology, Summer Research Fellowship</a:t>
            </a:r>
            <a:r>
              <a:rPr lang="en-US" dirty="0">
                <a:solidFill>
                  <a:srgbClr val="7030A0"/>
                </a:solidFill>
              </a:rPr>
              <a:t>, now Dr. Carly </a:t>
            </a:r>
            <a:r>
              <a:rPr lang="en-US" dirty="0" err="1">
                <a:solidFill>
                  <a:srgbClr val="7030A0"/>
                </a:solidFill>
              </a:rPr>
              <a:t>Muletz</a:t>
            </a:r>
            <a:r>
              <a:rPr lang="en-US" dirty="0">
                <a:solidFill>
                  <a:srgbClr val="7030A0"/>
                </a:solidFill>
              </a:rPr>
              <a:t> </a:t>
            </a:r>
            <a:r>
              <a:rPr lang="en-US" dirty="0" err="1">
                <a:solidFill>
                  <a:srgbClr val="7030A0"/>
                </a:solidFill>
              </a:rPr>
              <a:t>Wolz</a:t>
            </a:r>
            <a:r>
              <a:rPr lang="en-US" dirty="0">
                <a:solidFill>
                  <a:srgbClr val="7030A0"/>
                </a:solidFill>
              </a:rPr>
              <a:t>, Robert and Arlene </a:t>
            </a:r>
            <a:r>
              <a:rPr lang="en-US" dirty="0" err="1">
                <a:solidFill>
                  <a:srgbClr val="7030A0"/>
                </a:solidFill>
              </a:rPr>
              <a:t>Kogod</a:t>
            </a:r>
            <a:r>
              <a:rPr lang="en-US" dirty="0">
                <a:solidFill>
                  <a:srgbClr val="7030A0"/>
                </a:solidFill>
              </a:rPr>
              <a:t> Secretarial Scholar, Molecular Pathogen Scientist, at the Center for Conservation Genomics, Smithsonian National Zoo</a:t>
            </a:r>
          </a:p>
          <a:p>
            <a:endParaRPr lang="en-US" dirty="0"/>
          </a:p>
        </p:txBody>
      </p:sp>
    </p:spTree>
    <p:extLst>
      <p:ext uri="{BB962C8B-B14F-4D97-AF65-F5344CB8AC3E}">
        <p14:creationId xmlns:p14="http://schemas.microsoft.com/office/powerpoint/2010/main" val="35974152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782" y="449211"/>
            <a:ext cx="8848818" cy="1846659"/>
          </a:xfrm>
          <a:prstGeom prst="rect">
            <a:avLst/>
          </a:prstGeom>
          <a:solidFill>
            <a:srgbClr val="333399"/>
          </a:solidFill>
        </p:spPr>
        <p:txBody>
          <a:bodyPr wrap="square" rtlCol="0">
            <a:spAutoFit/>
          </a:bodyPr>
          <a:lstStyle/>
          <a:p>
            <a:pPr marL="202406"/>
            <a:endParaRPr lang="en-AU" sz="600" dirty="0">
              <a:solidFill>
                <a:schemeClr val="bg1"/>
              </a:solidFill>
              <a:latin typeface="Cambria" pitchFamily="18" charset="0"/>
            </a:endParaRPr>
          </a:p>
          <a:p>
            <a:pPr marL="202406"/>
            <a:r>
              <a:rPr lang="en-AU" sz="2700" b="1" dirty="0">
                <a:solidFill>
                  <a:schemeClr val="bg1"/>
                </a:solidFill>
                <a:latin typeface="Cambria" pitchFamily="18" charset="0"/>
              </a:rPr>
              <a:t>AN 80,000 WORD THESIS </a:t>
            </a:r>
          </a:p>
          <a:p>
            <a:pPr marL="202406"/>
            <a:r>
              <a:rPr lang="en-AU" sz="2700" b="1" dirty="0">
                <a:solidFill>
                  <a:schemeClr val="bg1"/>
                </a:solidFill>
                <a:latin typeface="Cambria" pitchFamily="18" charset="0"/>
              </a:rPr>
              <a:t>WOULD TAKE 9 HOURS TO PRESENT.</a:t>
            </a:r>
          </a:p>
          <a:p>
            <a:pPr marL="202406"/>
            <a:endParaRPr lang="en-AU" sz="1200" b="1" dirty="0">
              <a:solidFill>
                <a:schemeClr val="bg1"/>
              </a:solidFill>
              <a:latin typeface="Cambria" pitchFamily="18" charset="0"/>
            </a:endParaRPr>
          </a:p>
          <a:p>
            <a:pPr marL="202406"/>
            <a:endParaRPr lang="en-AU" sz="600" b="1" dirty="0">
              <a:solidFill>
                <a:schemeClr val="bg1"/>
              </a:solidFill>
              <a:latin typeface="Cambria" pitchFamily="18" charset="0"/>
            </a:endParaRPr>
          </a:p>
          <a:p>
            <a:pPr marL="202406"/>
            <a:r>
              <a:rPr lang="en-AU" sz="3600" b="1" dirty="0">
                <a:solidFill>
                  <a:schemeClr val="bg1"/>
                </a:solidFill>
                <a:latin typeface="Cambria" pitchFamily="18" charset="0"/>
              </a:rPr>
              <a:t>YOUR TIME LIMIT.... 3 MINUTES</a:t>
            </a:r>
            <a:r>
              <a:rPr lang="en-AU" sz="3600" dirty="0">
                <a:solidFill>
                  <a:schemeClr val="bg1"/>
                </a:solidFill>
                <a:latin typeface="Cambria" pitchFamily="18" charset="0"/>
              </a:rPr>
              <a:t>! </a:t>
            </a:r>
          </a:p>
        </p:txBody>
      </p:sp>
      <p:sp>
        <p:nvSpPr>
          <p:cNvPr id="6" name="TextBox 5"/>
          <p:cNvSpPr txBox="1"/>
          <p:nvPr/>
        </p:nvSpPr>
        <p:spPr>
          <a:xfrm>
            <a:off x="142782" y="2295870"/>
            <a:ext cx="8848818" cy="1223412"/>
          </a:xfrm>
          <a:prstGeom prst="rect">
            <a:avLst/>
          </a:prstGeom>
          <a:solidFill>
            <a:srgbClr val="99CC00"/>
          </a:solidFill>
        </p:spPr>
        <p:txBody>
          <a:bodyPr wrap="square" rtlCol="0">
            <a:spAutoFit/>
          </a:bodyPr>
          <a:lstStyle/>
          <a:p>
            <a:pPr algn="ctr"/>
            <a:r>
              <a:rPr lang="en-AU" sz="2625" b="1" dirty="0">
                <a:solidFill>
                  <a:srgbClr val="333399"/>
                </a:solidFill>
                <a:latin typeface="Cambria" panose="02040503050406030204" pitchFamily="18" charset="0"/>
                <a:ea typeface="Cambria" panose="02040503050406030204" pitchFamily="18" charset="0"/>
              </a:rPr>
              <a:t>UMD THREE-MINUTE THESIS COMPETITION</a:t>
            </a:r>
          </a:p>
          <a:p>
            <a:pPr algn="ctr"/>
            <a:endParaRPr lang="en-AU" sz="450" b="1" dirty="0">
              <a:solidFill>
                <a:schemeClr val="bg1"/>
              </a:solidFill>
              <a:latin typeface="Cambria" panose="02040503050406030204" pitchFamily="18" charset="0"/>
              <a:ea typeface="Cambria" panose="02040503050406030204" pitchFamily="18" charset="0"/>
            </a:endParaRPr>
          </a:p>
          <a:p>
            <a:pPr algn="ctr"/>
            <a:endParaRPr lang="en-AU" sz="600" b="1" dirty="0">
              <a:solidFill>
                <a:srgbClr val="C00000"/>
              </a:solidFill>
              <a:latin typeface="Cambria" panose="02040503050406030204" pitchFamily="18" charset="0"/>
              <a:ea typeface="Cambria" panose="02040503050406030204" pitchFamily="18" charset="0"/>
            </a:endParaRPr>
          </a:p>
          <a:p>
            <a:pPr algn="ctr"/>
            <a:endParaRPr lang="en-AU" sz="525" b="1" dirty="0">
              <a:solidFill>
                <a:srgbClr val="C00000"/>
              </a:solidFill>
              <a:latin typeface="Cambria" panose="02040503050406030204" pitchFamily="18" charset="0"/>
              <a:ea typeface="Cambria" panose="02040503050406030204" pitchFamily="18" charset="0"/>
            </a:endParaRPr>
          </a:p>
          <a:p>
            <a:pPr algn="ctr"/>
            <a:r>
              <a:rPr lang="en-AU" sz="2700" b="1" dirty="0">
                <a:solidFill>
                  <a:srgbClr val="C00000"/>
                </a:solidFill>
                <a:latin typeface="Cambria" panose="02040503050406030204" pitchFamily="18" charset="0"/>
                <a:ea typeface="Cambria" panose="02040503050406030204" pitchFamily="18" charset="0"/>
              </a:rPr>
              <a:t>Register to compete by </a:t>
            </a:r>
            <a:r>
              <a:rPr lang="en-AU" sz="2700" b="1">
                <a:solidFill>
                  <a:srgbClr val="C00000"/>
                </a:solidFill>
                <a:latin typeface="Cambria" panose="02040503050406030204" pitchFamily="18" charset="0"/>
                <a:ea typeface="Cambria" panose="02040503050406030204" pitchFamily="18" charset="0"/>
              </a:rPr>
              <a:t>February 2</a:t>
            </a:r>
            <a:r>
              <a:rPr lang="en-AU" sz="2700" b="1" dirty="0">
                <a:solidFill>
                  <a:srgbClr val="C00000"/>
                </a:solidFill>
                <a:latin typeface="Cambria" panose="02040503050406030204" pitchFamily="18" charset="0"/>
                <a:ea typeface="Cambria" panose="02040503050406030204" pitchFamily="18" charset="0"/>
              </a:rPr>
              <a:t>8</a:t>
            </a:r>
            <a:r>
              <a:rPr lang="en-AU" sz="2700" b="1">
                <a:solidFill>
                  <a:srgbClr val="C00000"/>
                </a:solidFill>
                <a:latin typeface="Cambria" panose="02040503050406030204" pitchFamily="18" charset="0"/>
                <a:ea typeface="Cambria" panose="02040503050406030204" pitchFamily="18" charset="0"/>
              </a:rPr>
              <a:t>, </a:t>
            </a:r>
            <a:r>
              <a:rPr lang="en-AU" sz="2700" b="1" dirty="0">
                <a:solidFill>
                  <a:srgbClr val="C00000"/>
                </a:solidFill>
                <a:latin typeface="Cambria" panose="02040503050406030204" pitchFamily="18" charset="0"/>
                <a:ea typeface="Cambria" panose="02040503050406030204" pitchFamily="18" charset="0"/>
              </a:rPr>
              <a:t>2024</a:t>
            </a:r>
            <a:r>
              <a:rPr lang="en-AU" sz="2700" b="1" dirty="0">
                <a:solidFill>
                  <a:srgbClr val="C00000"/>
                </a:solidFill>
                <a:latin typeface="Cambria" panose="02040503050406030204" pitchFamily="18" charset="0"/>
                <a:ea typeface="Cambria" panose="02040503050406030204" pitchFamily="18" charset="0"/>
                <a:hlinkClick r:id="rId3"/>
              </a:rPr>
              <a:t> </a:t>
            </a:r>
            <a:endParaRPr lang="en-AU" sz="2700" b="1" dirty="0">
              <a:solidFill>
                <a:srgbClr val="C00000"/>
              </a:solidFill>
              <a:latin typeface="Cambria" panose="02040503050406030204" pitchFamily="18" charset="0"/>
              <a:ea typeface="Cambria" panose="02040503050406030204" pitchFamily="18" charset="0"/>
            </a:endParaRPr>
          </a:p>
          <a:p>
            <a:pPr algn="ctr"/>
            <a:endParaRPr lang="en-AU" sz="450" b="1" dirty="0">
              <a:solidFill>
                <a:srgbClr val="C00000"/>
              </a:solidFill>
              <a:latin typeface="Cambria" panose="02040503050406030204" pitchFamily="18" charset="0"/>
              <a:ea typeface="Cambria" panose="02040503050406030204" pitchFamily="18" charset="0"/>
            </a:endParaRPr>
          </a:p>
        </p:txBody>
      </p:sp>
      <p:sp>
        <p:nvSpPr>
          <p:cNvPr id="9" name="TextBox 8"/>
          <p:cNvSpPr txBox="1"/>
          <p:nvPr/>
        </p:nvSpPr>
        <p:spPr>
          <a:xfrm>
            <a:off x="548190" y="4318757"/>
            <a:ext cx="8197062" cy="1142620"/>
          </a:xfrm>
          <a:prstGeom prst="rect">
            <a:avLst/>
          </a:prstGeom>
          <a:solidFill>
            <a:schemeClr val="bg1"/>
          </a:solidFill>
        </p:spPr>
        <p:txBody>
          <a:bodyPr wrap="square" rtlCol="0">
            <a:spAutoFit/>
          </a:bodyPr>
          <a:lstStyle/>
          <a:p>
            <a:r>
              <a:rPr lang="en-AU" sz="600" dirty="0"/>
              <a:t>					</a:t>
            </a:r>
          </a:p>
          <a:p>
            <a:endParaRPr lang="en-AU" sz="600" dirty="0"/>
          </a:p>
          <a:p>
            <a:endParaRPr lang="en-AU" sz="600" dirty="0"/>
          </a:p>
          <a:p>
            <a:endParaRPr lang="en-AU" sz="600" dirty="0"/>
          </a:p>
          <a:p>
            <a:endParaRPr lang="en-AU" sz="600" dirty="0"/>
          </a:p>
          <a:p>
            <a:endParaRPr lang="en-AU" sz="600" dirty="0"/>
          </a:p>
          <a:p>
            <a:pPr algn="ctr"/>
            <a:endParaRPr lang="en-AU" sz="825" dirty="0"/>
          </a:p>
          <a:p>
            <a:pPr algn="ctr"/>
            <a:r>
              <a:rPr lang="en-AU" sz="1200" dirty="0"/>
              <a:t>The Three Minute Thesis (3MT®) is an academic competition developed by </a:t>
            </a:r>
          </a:p>
          <a:p>
            <a:pPr algn="ctr"/>
            <a:r>
              <a:rPr lang="en-AU" sz="1200" dirty="0"/>
              <a:t>The University of Queensland (UQ), Australia for research students</a:t>
            </a:r>
            <a:r>
              <a:rPr lang="en-AU" sz="1200" b="1" dirty="0"/>
              <a:t>.</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 y="4478187"/>
            <a:ext cx="1836204" cy="580324"/>
          </a:xfrm>
          <a:prstGeom prst="rect">
            <a:avLst/>
          </a:prstGeom>
        </p:spPr>
      </p:pic>
      <p:pic>
        <p:nvPicPr>
          <p:cNvPr id="8" name="Picture 7" descr="UQ_logo.JPG"/>
          <p:cNvPicPr>
            <a:picLocks noChangeAspect="1"/>
          </p:cNvPicPr>
          <p:nvPr/>
        </p:nvPicPr>
        <p:blipFill>
          <a:blip r:embed="rId5" cstate="print"/>
          <a:stretch>
            <a:fillRect/>
          </a:stretch>
        </p:blipFill>
        <p:spPr>
          <a:xfrm>
            <a:off x="3703095" y="4517659"/>
            <a:ext cx="1728192" cy="501381"/>
          </a:xfrm>
          <a:prstGeom prst="rect">
            <a:avLst/>
          </a:prstGeom>
        </p:spPr>
      </p:pic>
      <p:pic>
        <p:nvPicPr>
          <p:cNvPr id="2" name="Picture 1"/>
          <p:cNvPicPr>
            <a:picLocks noChangeAspect="1"/>
          </p:cNvPicPr>
          <p:nvPr/>
        </p:nvPicPr>
        <p:blipFill>
          <a:blip r:embed="rId6"/>
          <a:stretch>
            <a:fillRect/>
          </a:stretch>
        </p:blipFill>
        <p:spPr>
          <a:xfrm>
            <a:off x="6477000" y="4404954"/>
            <a:ext cx="2268252" cy="653557"/>
          </a:xfrm>
          <a:prstGeom prst="rect">
            <a:avLst/>
          </a:prstGeom>
        </p:spPr>
      </p:pic>
      <p:sp>
        <p:nvSpPr>
          <p:cNvPr id="3" name="Rectangle 2"/>
          <p:cNvSpPr/>
          <p:nvPr/>
        </p:nvSpPr>
        <p:spPr>
          <a:xfrm>
            <a:off x="2509791" y="5442999"/>
            <a:ext cx="4114800" cy="523220"/>
          </a:xfrm>
          <a:prstGeom prst="rect">
            <a:avLst/>
          </a:prstGeom>
        </p:spPr>
        <p:txBody>
          <a:bodyPr wrap="square">
            <a:spAutoFit/>
          </a:bodyPr>
          <a:lstStyle/>
          <a:p>
            <a:pPr algn="ctr"/>
            <a:r>
              <a:rPr lang="en-AU" sz="2800" b="1" dirty="0">
                <a:solidFill>
                  <a:srgbClr val="0070C0"/>
                </a:solidFill>
                <a:latin typeface="Cambria" panose="02040503050406030204" pitchFamily="18" charset="0"/>
                <a:ea typeface="Cambria" panose="02040503050406030204" pitchFamily="18" charset="0"/>
                <a:hlinkClick r:id="rId7"/>
              </a:rPr>
              <a:t>MORE INFO</a:t>
            </a:r>
            <a:endParaRPr lang="en-AU" sz="2800" b="1" dirty="0">
              <a:solidFill>
                <a:srgbClr val="0070C0"/>
              </a:solidFill>
              <a:latin typeface="Cambria" panose="02040503050406030204" pitchFamily="18" charset="0"/>
              <a:ea typeface="Cambria" panose="02040503050406030204" pitchFamily="18" charset="0"/>
            </a:endParaRPr>
          </a:p>
        </p:txBody>
      </p:sp>
      <p:sp>
        <p:nvSpPr>
          <p:cNvPr id="10" name="Rectangle 9"/>
          <p:cNvSpPr/>
          <p:nvPr/>
        </p:nvSpPr>
        <p:spPr>
          <a:xfrm>
            <a:off x="2589321" y="3650853"/>
            <a:ext cx="4114800" cy="584775"/>
          </a:xfrm>
          <a:prstGeom prst="rect">
            <a:avLst/>
          </a:prstGeom>
        </p:spPr>
        <p:txBody>
          <a:bodyPr wrap="square">
            <a:spAutoFit/>
          </a:bodyPr>
          <a:lstStyle/>
          <a:p>
            <a:pPr algn="ctr"/>
            <a:r>
              <a:rPr lang="en-AU" sz="3200" b="1" dirty="0">
                <a:solidFill>
                  <a:srgbClr val="0070C0"/>
                </a:solidFill>
                <a:latin typeface="Cambria" panose="02040503050406030204" pitchFamily="18" charset="0"/>
                <a:ea typeface="Cambria" panose="02040503050406030204" pitchFamily="18" charset="0"/>
                <a:hlinkClick r:id="rId8"/>
              </a:rPr>
              <a:t>Register HERE</a:t>
            </a:r>
            <a:endParaRPr lang="en-AU" sz="3200" b="1"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79087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8807" y="1676400"/>
            <a:ext cx="8407893" cy="3657599"/>
          </a:xfrm>
        </p:spPr>
        <p:txBody>
          <a:bodyPr>
            <a:normAutofit fontScale="77500" lnSpcReduction="20000"/>
          </a:bodyPr>
          <a:lstStyle/>
          <a:p>
            <a:pPr marL="45720" indent="0" algn="ctr">
              <a:buNone/>
            </a:pPr>
            <a:endParaRPr lang="en-US" sz="2800" dirty="0">
              <a:latin typeface="Baskerville Old Face" panose="02020602080505020303" pitchFamily="18" charset="0"/>
              <a:ea typeface="Batang" panose="02030600000101010101" pitchFamily="18" charset="-127"/>
            </a:endParaRPr>
          </a:p>
          <a:p>
            <a:pPr marL="45720" indent="0" algn="ctr">
              <a:buNone/>
            </a:pPr>
            <a:r>
              <a:rPr lang="en-US" sz="3800" dirty="0">
                <a:latin typeface="Baskerville Old Face" panose="02020602080505020303" pitchFamily="18" charset="0"/>
                <a:ea typeface="Batang" panose="02030600000101010101" pitchFamily="18" charset="-127"/>
              </a:rPr>
              <a:t>Robyn Kotzker</a:t>
            </a:r>
          </a:p>
          <a:p>
            <a:pPr marL="45720" indent="0" algn="ctr">
              <a:buNone/>
            </a:pPr>
            <a:r>
              <a:rPr lang="en-US" sz="2800" dirty="0">
                <a:latin typeface="Baskerville Old Face" panose="02020602080505020303" pitchFamily="18" charset="0"/>
                <a:ea typeface="Batang" panose="02030600000101010101" pitchFamily="18" charset="-127"/>
              </a:rPr>
              <a:t>Program Director, Office of Funding Opportunities</a:t>
            </a:r>
          </a:p>
          <a:p>
            <a:pPr marL="45720" indent="0" algn="ctr">
              <a:buNone/>
            </a:pPr>
            <a:r>
              <a:rPr lang="en-US" sz="2800" dirty="0">
                <a:latin typeface="Baskerville Old Face" panose="02020602080505020303" pitchFamily="18" charset="0"/>
                <a:ea typeface="Batang" panose="02030600000101010101" pitchFamily="18" charset="-127"/>
              </a:rPr>
              <a:t>301-405-0281</a:t>
            </a:r>
          </a:p>
          <a:p>
            <a:pPr marL="45720" indent="0" algn="ctr">
              <a:buNone/>
            </a:pPr>
            <a:r>
              <a:rPr lang="en-US" sz="2800" dirty="0">
                <a:latin typeface="Baskerville Old Face" panose="02020602080505020303" pitchFamily="18" charset="0"/>
                <a:ea typeface="Batang" panose="02030600000101010101" pitchFamily="18" charset="-127"/>
              </a:rPr>
              <a:t>rkotzker@umd.edu</a:t>
            </a:r>
          </a:p>
          <a:p>
            <a:pPr marL="45720" indent="0" algn="ctr">
              <a:buNone/>
            </a:pPr>
            <a:endParaRPr lang="en-US" sz="2800" dirty="0">
              <a:latin typeface="Baskerville Old Face" panose="02020602080505020303" pitchFamily="18" charset="0"/>
              <a:ea typeface="Batang" panose="02030600000101010101" pitchFamily="18" charset="-127"/>
            </a:endParaRPr>
          </a:p>
          <a:p>
            <a:pPr marL="45720" indent="0" algn="ctr">
              <a:buNone/>
            </a:pPr>
            <a:r>
              <a:rPr lang="en-US" sz="3900" dirty="0">
                <a:latin typeface="Baskerville Old Face" panose="02020602080505020303" pitchFamily="18" charset="0"/>
                <a:ea typeface="Batang" panose="02030600000101010101" pitchFamily="18" charset="-127"/>
              </a:rPr>
              <a:t>Linda </a:t>
            </a:r>
            <a:r>
              <a:rPr lang="en-US" sz="3900" dirty="0" err="1">
                <a:latin typeface="Baskerville Old Face" panose="02020602080505020303" pitchFamily="18" charset="0"/>
                <a:ea typeface="Batang" panose="02030600000101010101" pitchFamily="18" charset="-127"/>
              </a:rPr>
              <a:t>Macri</a:t>
            </a:r>
            <a:r>
              <a:rPr lang="en-US" sz="3900" dirty="0">
                <a:latin typeface="Baskerville Old Face" panose="02020602080505020303" pitchFamily="18" charset="0"/>
                <a:ea typeface="Batang" panose="02030600000101010101" pitchFamily="18" charset="-127"/>
              </a:rPr>
              <a:t>         </a:t>
            </a:r>
          </a:p>
          <a:p>
            <a:pPr marL="45720" indent="0" algn="ctr">
              <a:buNone/>
            </a:pPr>
            <a:r>
              <a:rPr lang="en-US" sz="2800" dirty="0">
                <a:latin typeface="Baskerville Old Face" panose="02020602080505020303" pitchFamily="18" charset="0"/>
                <a:ea typeface="Batang" panose="02030600000101010101" pitchFamily="18" charset="-127"/>
              </a:rPr>
              <a:t>Director, Professional and Academic Development</a:t>
            </a:r>
          </a:p>
          <a:p>
            <a:pPr marL="45720" indent="0" algn="ctr">
              <a:buNone/>
            </a:pPr>
            <a:r>
              <a:rPr lang="en-US" sz="2800" dirty="0">
                <a:latin typeface="Baskerville Old Face" panose="02020602080505020303" pitchFamily="18" charset="0"/>
                <a:ea typeface="Batang" panose="02030600000101010101" pitchFamily="18" charset="-127"/>
              </a:rPr>
              <a:t>301-405-7882</a:t>
            </a:r>
          </a:p>
          <a:p>
            <a:pPr marL="45720" indent="0" algn="ctr">
              <a:buNone/>
            </a:pPr>
            <a:r>
              <a:rPr lang="en-US" sz="2800" dirty="0">
                <a:latin typeface="Baskerville Old Face" panose="02020602080505020303" pitchFamily="18" charset="0"/>
                <a:ea typeface="Batang" panose="02030600000101010101" pitchFamily="18" charset="-127"/>
              </a:rPr>
              <a:t>lmacri@umd.edu</a:t>
            </a:r>
          </a:p>
          <a:p>
            <a:pPr marL="45720" indent="0" algn="ctr">
              <a:buNone/>
            </a:pPr>
            <a:endParaRPr lang="en-US" sz="2800" dirty="0">
              <a:latin typeface="Baskerville Old Face" panose="02020602080505020303" pitchFamily="18" charset="0"/>
              <a:ea typeface="Batang" panose="02030600000101010101" pitchFamily="18" charset="-127"/>
            </a:endParaRPr>
          </a:p>
          <a:p>
            <a:pPr marL="45720" indent="0" algn="ctr">
              <a:buNone/>
            </a:pPr>
            <a:endParaRPr lang="en-US" sz="2800" dirty="0">
              <a:latin typeface="Batang" panose="02030600000101010101" pitchFamily="18" charset="-127"/>
              <a:ea typeface="Batang" panose="02030600000101010101" pitchFamily="18" charset="-127"/>
            </a:endParaRPr>
          </a:p>
        </p:txBody>
      </p:sp>
      <p:sp>
        <p:nvSpPr>
          <p:cNvPr id="3" name="Title 2"/>
          <p:cNvSpPr>
            <a:spLocks noGrp="1"/>
          </p:cNvSpPr>
          <p:nvPr>
            <p:ph type="title"/>
          </p:nvPr>
        </p:nvSpPr>
        <p:spPr>
          <a:xfrm>
            <a:off x="381000" y="355847"/>
            <a:ext cx="8381260" cy="863353"/>
          </a:xfrm>
        </p:spPr>
        <p:txBody>
          <a:bodyPr/>
          <a:lstStyle/>
          <a:p>
            <a:r>
              <a:rPr lang="en-US" sz="3600" dirty="0">
                <a:latin typeface="Baskerville Old Face" panose="02020602080505020303" pitchFamily="18" charset="0"/>
                <a:ea typeface="Batang" panose="02030600000101010101" pitchFamily="18" charset="-127"/>
              </a:rPr>
              <a:t>Thank you</a:t>
            </a:r>
          </a:p>
        </p:txBody>
      </p:sp>
    </p:spTree>
    <p:extLst>
      <p:ext uri="{BB962C8B-B14F-4D97-AF65-F5344CB8AC3E}">
        <p14:creationId xmlns:p14="http://schemas.microsoft.com/office/powerpoint/2010/main" val="54704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030" y="1600200"/>
            <a:ext cx="7315200" cy="3962400"/>
          </a:xfrm>
        </p:spPr>
        <p:txBody>
          <a:bodyPr>
            <a:normAutofit fontScale="85000" lnSpcReduction="20000"/>
          </a:bodyPr>
          <a:lstStyle/>
          <a:p>
            <a:pPr marL="45720" indent="0">
              <a:lnSpc>
                <a:spcPct val="120000"/>
              </a:lnSpc>
              <a:buNone/>
            </a:pPr>
            <a:r>
              <a:rPr lang="en-US" sz="3000" dirty="0"/>
              <a:t>1. Student-written statement (or abstract)</a:t>
            </a:r>
          </a:p>
          <a:p>
            <a:pPr marL="1051560" lvl="2" indent="-457200">
              <a:lnSpc>
                <a:spcPct val="120000"/>
              </a:lnSpc>
              <a:buFont typeface="Arial" panose="020B0604020202020204" pitchFamily="34" charset="0"/>
              <a:buChar char="•"/>
            </a:pPr>
            <a:r>
              <a:rPr lang="en-US" dirty="0"/>
              <a:t>Follow Instructions</a:t>
            </a:r>
          </a:p>
          <a:p>
            <a:pPr marL="1051560" lvl="2" indent="-457200">
              <a:lnSpc>
                <a:spcPct val="120000"/>
              </a:lnSpc>
              <a:buFont typeface="Arial" panose="020B0604020202020204" pitchFamily="34" charset="0"/>
              <a:buChar char="•"/>
            </a:pPr>
            <a:r>
              <a:rPr lang="en-US" dirty="0"/>
              <a:t>State the importance and impact of your work</a:t>
            </a:r>
          </a:p>
          <a:p>
            <a:pPr marL="1051560" lvl="2" indent="-457200">
              <a:lnSpc>
                <a:spcPct val="120000"/>
              </a:lnSpc>
              <a:buFont typeface="Arial" panose="020B0604020202020204" pitchFamily="34" charset="0"/>
              <a:buChar char="•"/>
            </a:pPr>
            <a:r>
              <a:rPr lang="en-US" dirty="0"/>
              <a:t>Describe research and provide a timeline </a:t>
            </a:r>
          </a:p>
          <a:p>
            <a:pPr marL="1051560" lvl="2" indent="-457200">
              <a:lnSpc>
                <a:spcPct val="120000"/>
              </a:lnSpc>
              <a:buFont typeface="Arial" panose="020B0604020202020204" pitchFamily="34" charset="0"/>
              <a:buChar char="•"/>
            </a:pPr>
            <a:r>
              <a:rPr lang="en-US" dirty="0"/>
              <a:t>Write for a General Audience </a:t>
            </a:r>
          </a:p>
          <a:p>
            <a:pPr marL="1051560" lvl="2" indent="-457200">
              <a:lnSpc>
                <a:spcPct val="120000"/>
              </a:lnSpc>
              <a:buFont typeface="Arial" panose="020B0604020202020204" pitchFamily="34" charset="0"/>
              <a:buChar char="•"/>
            </a:pPr>
            <a:r>
              <a:rPr lang="en-US" dirty="0"/>
              <a:t>Seek feedback from others</a:t>
            </a:r>
          </a:p>
          <a:p>
            <a:pPr marL="45720" indent="0">
              <a:lnSpc>
                <a:spcPct val="120000"/>
              </a:lnSpc>
              <a:buNone/>
            </a:pPr>
            <a:r>
              <a:rPr lang="en-US" sz="3000" dirty="0"/>
              <a:t>2. Recommendation Letter from Advisor</a:t>
            </a:r>
          </a:p>
          <a:p>
            <a:pPr marL="45720" indent="0">
              <a:lnSpc>
                <a:spcPct val="120000"/>
              </a:lnSpc>
              <a:buNone/>
            </a:pPr>
            <a:r>
              <a:rPr lang="en-US" sz="3000" dirty="0"/>
              <a:t>3. DGS Questionnaire </a:t>
            </a:r>
          </a:p>
          <a:p>
            <a:pPr marL="45720" indent="0">
              <a:lnSpc>
                <a:spcPct val="120000"/>
              </a:lnSpc>
              <a:buNone/>
            </a:pPr>
            <a:r>
              <a:rPr lang="en-US" sz="3000" dirty="0"/>
              <a:t>4. Student’s CV</a:t>
            </a:r>
          </a:p>
          <a:p>
            <a:pPr marL="45720" indent="0">
              <a:lnSpc>
                <a:spcPct val="120000"/>
              </a:lnSpc>
              <a:buNone/>
            </a:pPr>
            <a:endParaRPr lang="en-US" sz="3000" dirty="0"/>
          </a:p>
        </p:txBody>
      </p:sp>
      <p:sp>
        <p:nvSpPr>
          <p:cNvPr id="3" name="Title 2"/>
          <p:cNvSpPr>
            <a:spLocks noGrp="1"/>
          </p:cNvSpPr>
          <p:nvPr>
            <p:ph type="title"/>
          </p:nvPr>
        </p:nvSpPr>
        <p:spPr/>
        <p:txBody>
          <a:bodyPr/>
          <a:lstStyle/>
          <a:p>
            <a:r>
              <a:rPr lang="en-US" b="0" dirty="0">
                <a:latin typeface="Arial" panose="020B0604020202020204" pitchFamily="34" charset="0"/>
                <a:cs typeface="Arial" panose="020B0604020202020204" pitchFamily="34" charset="0"/>
              </a:rPr>
              <a:t>Application Components </a:t>
            </a:r>
            <a:br>
              <a:rPr lang="en-US" b="0" dirty="0">
                <a:latin typeface="Arial" panose="020B0604020202020204" pitchFamily="34" charset="0"/>
                <a:cs typeface="Arial" panose="020B0604020202020204" pitchFamily="34" charset="0"/>
              </a:rPr>
            </a:br>
            <a:endParaRPr lang="en-US" sz="18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7107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381260" cy="4419600"/>
          </a:xfrm>
        </p:spPr>
        <p:txBody>
          <a:bodyPr>
            <a:normAutofit lnSpcReduction="10000"/>
          </a:bodyPr>
          <a:lstStyle/>
          <a:p>
            <a:pPr marL="45720" lvl="0" indent="0" algn="ctr">
              <a:buNone/>
            </a:pPr>
            <a:r>
              <a:rPr lang="en-US" sz="2800" dirty="0">
                <a:ea typeface="Calibri" panose="020F0502020204030204" pitchFamily="34" charset="0"/>
                <a:cs typeface="Times New Roman" panose="02020603050405020304" pitchFamily="18" charset="0"/>
              </a:rPr>
              <a:t>Multi-disciplinary,  On-campus faculty</a:t>
            </a:r>
          </a:p>
          <a:p>
            <a:pPr marL="45720" lvl="0" indent="0" algn="ctr">
              <a:buNone/>
            </a:pPr>
            <a:endParaRPr lang="en-US" sz="2800" dirty="0">
              <a:ea typeface="Calibri" panose="020F0502020204030204" pitchFamily="34" charset="0"/>
              <a:cs typeface="Times New Roman" panose="02020603050405020304" pitchFamily="18" charset="0"/>
            </a:endParaRPr>
          </a:p>
          <a:p>
            <a:pPr marL="45720" lvl="0" indent="0" algn="ctr">
              <a:buNone/>
            </a:pPr>
            <a:r>
              <a:rPr lang="en-US" sz="2800" dirty="0">
                <a:ea typeface="Calibri" panose="020F0502020204030204" pitchFamily="34" charset="0"/>
                <a:cs typeface="Times New Roman" panose="02020603050405020304" pitchFamily="18" charset="0"/>
              </a:rPr>
              <a:t>12-14 faculty members </a:t>
            </a:r>
          </a:p>
          <a:p>
            <a:pPr marL="45720" lvl="0" indent="0" algn="ctr">
              <a:buNone/>
            </a:pPr>
            <a:r>
              <a:rPr lang="en-US" sz="1900" dirty="0">
                <a:ea typeface="Calibri" panose="020F0502020204030204" pitchFamily="34" charset="0"/>
                <a:cs typeface="Times New Roman" panose="02020603050405020304" pitchFamily="18" charset="0"/>
              </a:rPr>
              <a:t>(</a:t>
            </a:r>
            <a:r>
              <a:rPr lang="en-US" sz="1900" dirty="0"/>
              <a:t>likely NOT in your discipline)</a:t>
            </a:r>
            <a:endParaRPr lang="en-US" sz="1900" dirty="0">
              <a:ea typeface="Calibri" panose="020F0502020204030204" pitchFamily="34" charset="0"/>
              <a:cs typeface="Times New Roman" panose="02020603050405020304" pitchFamily="18" charset="0"/>
            </a:endParaRPr>
          </a:p>
          <a:p>
            <a:pPr marL="45720" lvl="0" indent="0" algn="ctr">
              <a:buNone/>
            </a:pPr>
            <a:endParaRPr lang="en-US" sz="2800" dirty="0">
              <a:ea typeface="Calibri" panose="020F0502020204030204" pitchFamily="34" charset="0"/>
              <a:cs typeface="Times New Roman" panose="02020603050405020304" pitchFamily="18" charset="0"/>
            </a:endParaRPr>
          </a:p>
          <a:p>
            <a:pPr marL="45720" lvl="0" indent="0" algn="ctr">
              <a:buNone/>
            </a:pPr>
            <a:r>
              <a:rPr lang="en-US" sz="2800" dirty="0"/>
              <a:t>Committee Members will look at several factors: </a:t>
            </a:r>
          </a:p>
          <a:p>
            <a:pPr marL="45720" lvl="0" indent="0" algn="ctr">
              <a:buNone/>
            </a:pPr>
            <a:r>
              <a:rPr lang="en-US" sz="1800" dirty="0"/>
              <a:t>Your eligibility</a:t>
            </a:r>
          </a:p>
          <a:p>
            <a:pPr marL="45720" lvl="0" indent="0" algn="ctr">
              <a:buNone/>
            </a:pPr>
            <a:r>
              <a:rPr lang="en-US" sz="1800" dirty="0"/>
              <a:t>Significance (or potential significance) of the proposed work</a:t>
            </a:r>
          </a:p>
          <a:p>
            <a:pPr marL="45720" indent="0" algn="ctr">
              <a:buNone/>
            </a:pPr>
            <a:r>
              <a:rPr lang="en-US" sz="1800" dirty="0"/>
              <a:t>Feasibility of your research plan </a:t>
            </a:r>
          </a:p>
          <a:p>
            <a:pPr marL="45720" lvl="0" indent="0" algn="ctr">
              <a:buNone/>
            </a:pPr>
            <a:r>
              <a:rPr lang="en-US" sz="1800" dirty="0"/>
              <a:t>Your record of productivity and ability to do the work</a:t>
            </a:r>
          </a:p>
          <a:p>
            <a:pPr marL="45720" lvl="0" indent="0" algn="ctr">
              <a:buNone/>
            </a:pPr>
            <a:r>
              <a:rPr lang="en-US" sz="1800" dirty="0"/>
              <a:t>Completeness and clarity of proposal</a:t>
            </a:r>
          </a:p>
          <a:p>
            <a:pPr marL="45720" lvl="0" indent="0">
              <a:buNone/>
            </a:pPr>
            <a:endParaRPr lang="en-US" sz="2000" dirty="0"/>
          </a:p>
        </p:txBody>
      </p:sp>
      <p:sp>
        <p:nvSpPr>
          <p:cNvPr id="3" name="Title 2"/>
          <p:cNvSpPr>
            <a:spLocks noGrp="1"/>
          </p:cNvSpPr>
          <p:nvPr>
            <p:ph type="title"/>
          </p:nvPr>
        </p:nvSpPr>
        <p:spPr>
          <a:xfrm>
            <a:off x="381000" y="355847"/>
            <a:ext cx="8381260" cy="634753"/>
          </a:xfrm>
        </p:spPr>
        <p:txBody>
          <a:bodyPr/>
          <a:lstStyle/>
          <a:p>
            <a:r>
              <a:rPr lang="en-US" sz="3500" dirty="0"/>
              <a:t>Selection Committee and Evaluations</a:t>
            </a:r>
          </a:p>
        </p:txBody>
      </p:sp>
    </p:spTree>
    <p:extLst>
      <p:ext uri="{BB962C8B-B14F-4D97-AF65-F5344CB8AC3E}">
        <p14:creationId xmlns:p14="http://schemas.microsoft.com/office/powerpoint/2010/main" val="1760307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407893" cy="4792438"/>
          </a:xfrm>
        </p:spPr>
        <p:txBody>
          <a:bodyPr>
            <a:normAutofit/>
          </a:bodyPr>
          <a:lstStyle/>
          <a:p>
            <a:pPr>
              <a:lnSpc>
                <a:spcPct val="110000"/>
              </a:lnSpc>
              <a:buFont typeface="Arial" panose="020B0604020202020204" pitchFamily="34" charset="0"/>
              <a:buChar char="•"/>
            </a:pPr>
            <a:r>
              <a:rPr lang="en-US" sz="2400" dirty="0">
                <a:solidFill>
                  <a:srgbClr val="C00000"/>
                </a:solidFill>
              </a:rPr>
              <a:t>NOW: </a:t>
            </a:r>
            <a:r>
              <a:rPr lang="en-US" sz="2400" dirty="0"/>
              <a:t>Inform your advisor/department of your interest</a:t>
            </a:r>
          </a:p>
          <a:p>
            <a:pPr marL="45720" indent="0">
              <a:lnSpc>
                <a:spcPct val="110000"/>
              </a:lnSpc>
              <a:buNone/>
            </a:pPr>
            <a:endParaRPr lang="en-US" sz="1400" dirty="0"/>
          </a:p>
          <a:p>
            <a:pPr>
              <a:lnSpc>
                <a:spcPct val="110000"/>
              </a:lnSpc>
              <a:buFont typeface="Arial" panose="020B0604020202020204" pitchFamily="34" charset="0"/>
              <a:buChar char="•"/>
            </a:pPr>
            <a:r>
              <a:rPr lang="en-US" sz="2400" dirty="0">
                <a:solidFill>
                  <a:srgbClr val="C00000"/>
                </a:solidFill>
              </a:rPr>
              <a:t>NOW: </a:t>
            </a:r>
            <a:r>
              <a:rPr lang="en-US" sz="2400" dirty="0"/>
              <a:t>Prepare student portion of the application and submit to the department</a:t>
            </a:r>
          </a:p>
          <a:p>
            <a:pPr marL="45720" indent="0">
              <a:lnSpc>
                <a:spcPct val="110000"/>
              </a:lnSpc>
              <a:buNone/>
            </a:pPr>
            <a:endParaRPr lang="en-US" sz="1400" dirty="0"/>
          </a:p>
          <a:p>
            <a:pPr>
              <a:lnSpc>
                <a:spcPct val="110000"/>
              </a:lnSpc>
              <a:buFont typeface="Arial" panose="020B0604020202020204" pitchFamily="34" charset="0"/>
              <a:buChar char="•"/>
            </a:pPr>
            <a:r>
              <a:rPr lang="en-US" sz="2400" dirty="0">
                <a:solidFill>
                  <a:srgbClr val="C00000"/>
                </a:solidFill>
              </a:rPr>
              <a:t>Soon: </a:t>
            </a:r>
            <a:r>
              <a:rPr lang="en-US" sz="2400" dirty="0"/>
              <a:t>Request Advisor Letter</a:t>
            </a:r>
          </a:p>
          <a:p>
            <a:pPr>
              <a:lnSpc>
                <a:spcPct val="110000"/>
              </a:lnSpc>
              <a:buFont typeface="Arial" panose="020B0604020202020204" pitchFamily="34" charset="0"/>
              <a:buChar char="•"/>
            </a:pPr>
            <a:endParaRPr lang="en-US" sz="1400" dirty="0"/>
          </a:p>
          <a:p>
            <a:pPr>
              <a:lnSpc>
                <a:spcPct val="110000"/>
              </a:lnSpc>
              <a:buFont typeface="Arial" panose="020B0604020202020204" pitchFamily="34" charset="0"/>
              <a:buChar char="•"/>
            </a:pPr>
            <a:r>
              <a:rPr lang="en-US" sz="2400" dirty="0">
                <a:solidFill>
                  <a:srgbClr val="C00000"/>
                </a:solidFill>
              </a:rPr>
              <a:t>February: </a:t>
            </a:r>
            <a:r>
              <a:rPr lang="en-US" sz="2400" dirty="0"/>
              <a:t>Department prepares the nomination package and submits to the Graduate School</a:t>
            </a:r>
          </a:p>
          <a:p>
            <a:pPr marL="45720" indent="0">
              <a:lnSpc>
                <a:spcPct val="110000"/>
              </a:lnSpc>
              <a:buNone/>
            </a:pPr>
            <a:endParaRPr lang="en-US" sz="1400" dirty="0"/>
          </a:p>
          <a:p>
            <a:pPr>
              <a:lnSpc>
                <a:spcPct val="110000"/>
              </a:lnSpc>
              <a:buFont typeface="Arial" panose="020B0604020202020204" pitchFamily="34" charset="0"/>
              <a:buChar char="•"/>
            </a:pPr>
            <a:r>
              <a:rPr lang="en-US" sz="2400" dirty="0">
                <a:solidFill>
                  <a:srgbClr val="C00000"/>
                </a:solidFill>
              </a:rPr>
              <a:t>April:  </a:t>
            </a:r>
            <a:r>
              <a:rPr lang="en-US" sz="2400" dirty="0"/>
              <a:t>Award notifications are sent</a:t>
            </a:r>
          </a:p>
        </p:txBody>
      </p:sp>
      <p:sp>
        <p:nvSpPr>
          <p:cNvPr id="3" name="Title 2"/>
          <p:cNvSpPr>
            <a:spLocks noGrp="1"/>
          </p:cNvSpPr>
          <p:nvPr>
            <p:ph type="title"/>
          </p:nvPr>
        </p:nvSpPr>
        <p:spPr>
          <a:xfrm>
            <a:off x="381000" y="355847"/>
            <a:ext cx="8381260" cy="634753"/>
          </a:xfrm>
        </p:spPr>
        <p:txBody>
          <a:bodyPr/>
          <a:lstStyle/>
          <a:p>
            <a:r>
              <a:rPr lang="en-US" dirty="0"/>
              <a:t>Application Process</a:t>
            </a:r>
          </a:p>
        </p:txBody>
      </p:sp>
    </p:spTree>
    <p:extLst>
      <p:ext uri="{BB962C8B-B14F-4D97-AF65-F5344CB8AC3E}">
        <p14:creationId xmlns:p14="http://schemas.microsoft.com/office/powerpoint/2010/main" val="1558207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Font typeface="Wingdings" panose="05000000000000000000" pitchFamily="2" charset="2"/>
              <a:buChar char="ü"/>
            </a:pPr>
            <a:r>
              <a:rPr lang="en-US" dirty="0">
                <a:solidFill>
                  <a:srgbClr val="00B050"/>
                </a:solidFill>
              </a:rPr>
              <a:t>an abstract of no more than 500 words written for an educated lay audience. The abstract should include: a) the title; b) a description of the study; c) the significance of the study; and d) sources of information or data, if applicable</a:t>
            </a:r>
          </a:p>
          <a:p>
            <a:pPr>
              <a:buFont typeface="Wingdings" panose="05000000000000000000" pitchFamily="2" charset="2"/>
              <a:buChar char="ü"/>
            </a:pPr>
            <a:r>
              <a:rPr lang="en-US" dirty="0">
                <a:solidFill>
                  <a:srgbClr val="0070C0"/>
                </a:solidFill>
              </a:rPr>
              <a:t>A student-authored one-page statement of: a) work completed; b) work remaining; c) timeline; and d) expected completion date</a:t>
            </a:r>
          </a:p>
          <a:p>
            <a:pPr>
              <a:buFont typeface="Wingdings" panose="05000000000000000000" pitchFamily="2" charset="2"/>
              <a:buChar char="ü"/>
            </a:pPr>
            <a:r>
              <a:rPr lang="en-US" dirty="0">
                <a:solidFill>
                  <a:srgbClr val="FF0000"/>
                </a:solidFill>
              </a:rPr>
              <a:t>the student’s curriculum vitae (two pages)</a:t>
            </a:r>
          </a:p>
        </p:txBody>
      </p:sp>
      <p:sp>
        <p:nvSpPr>
          <p:cNvPr id="3" name="Title 2"/>
          <p:cNvSpPr>
            <a:spLocks noGrp="1"/>
          </p:cNvSpPr>
          <p:nvPr>
            <p:ph type="title"/>
          </p:nvPr>
        </p:nvSpPr>
        <p:spPr/>
        <p:txBody>
          <a:bodyPr/>
          <a:lstStyle/>
          <a:p>
            <a:r>
              <a:rPr lang="en-US" dirty="0"/>
              <a:t>Student Portion of the Application</a:t>
            </a:r>
          </a:p>
        </p:txBody>
      </p:sp>
    </p:spTree>
    <p:extLst>
      <p:ext uri="{BB962C8B-B14F-4D97-AF65-F5344CB8AC3E}">
        <p14:creationId xmlns:p14="http://schemas.microsoft.com/office/powerpoint/2010/main" val="227385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Rhetorical situation:</a:t>
            </a:r>
          </a:p>
          <a:p>
            <a:pPr lvl="1"/>
            <a:r>
              <a:rPr lang="en-US" dirty="0"/>
              <a:t>Author</a:t>
            </a:r>
          </a:p>
          <a:p>
            <a:pPr lvl="1"/>
            <a:r>
              <a:rPr lang="en-US" dirty="0"/>
              <a:t>Purpose</a:t>
            </a:r>
          </a:p>
          <a:p>
            <a:pPr lvl="1"/>
            <a:r>
              <a:rPr lang="en-US" dirty="0"/>
              <a:t>Topic</a:t>
            </a:r>
          </a:p>
          <a:p>
            <a:pPr lvl="1"/>
            <a:r>
              <a:rPr lang="en-US" dirty="0"/>
              <a:t>Audience</a:t>
            </a:r>
          </a:p>
          <a:p>
            <a:pPr lvl="1"/>
            <a:r>
              <a:rPr lang="en-US" dirty="0"/>
              <a:t>Exigence</a:t>
            </a:r>
          </a:p>
          <a:p>
            <a:pPr lvl="1"/>
            <a:r>
              <a:rPr lang="en-US" dirty="0"/>
              <a:t>Constraint</a:t>
            </a:r>
          </a:p>
        </p:txBody>
      </p:sp>
      <p:sp>
        <p:nvSpPr>
          <p:cNvPr id="3" name="Title 2"/>
          <p:cNvSpPr>
            <a:spLocks noGrp="1"/>
          </p:cNvSpPr>
          <p:nvPr>
            <p:ph type="title"/>
          </p:nvPr>
        </p:nvSpPr>
        <p:spPr/>
        <p:txBody>
          <a:bodyPr/>
          <a:lstStyle/>
          <a:p>
            <a:r>
              <a:rPr lang="en-US" dirty="0"/>
              <a:t>Writing Your Abstract</a:t>
            </a:r>
          </a:p>
        </p:txBody>
      </p:sp>
    </p:spTree>
    <p:extLst>
      <p:ext uri="{BB962C8B-B14F-4D97-AF65-F5344CB8AC3E}">
        <p14:creationId xmlns:p14="http://schemas.microsoft.com/office/powerpoint/2010/main" val="3160209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a:solidFill>
                  <a:srgbClr val="00B050"/>
                </a:solidFill>
              </a:rPr>
              <a:t>Application materials from Kate Rice, doctoral student in Psychology, now Dr. Kate Rice </a:t>
            </a:r>
            <a:r>
              <a:rPr lang="en-US" dirty="0" err="1">
                <a:solidFill>
                  <a:srgbClr val="00B050"/>
                </a:solidFill>
              </a:rPr>
              <a:t>Warnell</a:t>
            </a:r>
            <a:r>
              <a:rPr lang="en-US" dirty="0">
                <a:solidFill>
                  <a:srgbClr val="00B050"/>
                </a:solidFill>
              </a:rPr>
              <a:t>, Assistant Professor at Texas State University</a:t>
            </a: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a:t>TITLE</a:t>
            </a:r>
            <a:r>
              <a:rPr lang="en-US" dirty="0">
                <a:solidFill>
                  <a:srgbClr val="FF0000"/>
                </a:solidFill>
              </a:rPr>
              <a:t>:  </a:t>
            </a:r>
            <a:r>
              <a:rPr lang="en-US" b="1" dirty="0">
                <a:solidFill>
                  <a:srgbClr val="FF0000"/>
                </a:solidFill>
              </a:rPr>
              <a:t>Developmental Neural Correlates of Social Interaction</a:t>
            </a:r>
          </a:p>
          <a:p>
            <a:endParaRPr lang="en-US" sz="2300" dirty="0"/>
          </a:p>
          <a:p>
            <a:r>
              <a:rPr lang="en-US" sz="2300" dirty="0"/>
              <a:t>	From an infant playing peek-a-boo to an adolescent navigating peer relationships, children develop in a world filled with reciprocal social interaction. Such interaction is crucial for typical social and cognitive development. Moreover, social disabilities such as autism and social anxiety are often most acute during interaction. Thus, understanding the brain bases of social interaction would provide critical insight into typical and atypical development. Current research into social brain function, however, almost exclusively employs non-interactive contexts (e.g., looking at photographs of strangers or listening to recorded speech) that fail to capture real-world social</a:t>
            </a:r>
          </a:p>
          <a:p>
            <a:r>
              <a:rPr lang="en-US" sz="2300" dirty="0"/>
              <a:t>dynamics. Consequently, a key question about the neural correlates of social processing remains unanswered: how does the brain support social interaction?</a:t>
            </a:r>
          </a:p>
        </p:txBody>
      </p:sp>
    </p:spTree>
    <p:extLst>
      <p:ext uri="{BB962C8B-B14F-4D97-AF65-F5344CB8AC3E}">
        <p14:creationId xmlns:p14="http://schemas.microsoft.com/office/powerpoint/2010/main" val="1897122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DE799-400D-457A-A0F1-CBEB124E44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4432</TotalTime>
  <Words>4119</Words>
  <Application>Microsoft Office PowerPoint</Application>
  <PresentationFormat>On-screen Show (4:3)</PresentationFormat>
  <Paragraphs>245</Paragraphs>
  <Slides>36</Slides>
  <Notes>17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Batang</vt:lpstr>
      <vt:lpstr>Adobe Garamond Pro</vt:lpstr>
      <vt:lpstr>Arial</vt:lpstr>
      <vt:lpstr>Baskerville Old Face</vt:lpstr>
      <vt:lpstr>Calibri</vt:lpstr>
      <vt:lpstr>Cambria</vt:lpstr>
      <vt:lpstr>Franklin Gothic Medium</vt:lpstr>
      <vt:lpstr>Wingdings</vt:lpstr>
      <vt:lpstr>Wingdings 2</vt:lpstr>
      <vt:lpstr>Grid</vt:lpstr>
      <vt:lpstr>Applying for Graduate School Fellowships and Awards</vt:lpstr>
      <vt:lpstr>Graduate School  Competitive Fellowships &amp; Awards</vt:lpstr>
      <vt:lpstr>Dissertation and Research Fellowships  </vt:lpstr>
      <vt:lpstr>Application Components  </vt:lpstr>
      <vt:lpstr>Selection Committee and Evaluations</vt:lpstr>
      <vt:lpstr>Application Process</vt:lpstr>
      <vt:lpstr>Student Portion of the Application</vt:lpstr>
      <vt:lpstr>Writing Your Abstract</vt:lpstr>
      <vt:lpstr>PowerPoint Presentation</vt:lpstr>
      <vt:lpstr>PowerPoint Presentation</vt:lpstr>
      <vt:lpstr>PowerPoint Presentation</vt:lpstr>
      <vt:lpstr>PowerPoint Presentation</vt:lpstr>
      <vt:lpstr>PowerPoint Presentation</vt:lpstr>
      <vt:lpstr>Student Portion of the Application</vt:lpstr>
      <vt:lpstr>Take a minute to brainstorm. . . </vt:lpstr>
      <vt:lpstr>Summer Research Fellowship Proposal Requirements</vt:lpstr>
      <vt:lpstr>Benchmarks</vt:lpstr>
      <vt:lpstr>PowerPoint Presentation</vt:lpstr>
      <vt:lpstr>PowerPoint Presentation</vt:lpstr>
      <vt:lpstr>PowerPoint Presentation</vt:lpstr>
      <vt:lpstr>What about the prose?</vt:lpstr>
      <vt:lpstr>What about the prose?</vt:lpstr>
      <vt:lpstr>What about the prose?</vt:lpstr>
      <vt:lpstr>What about the prose?</vt:lpstr>
      <vt:lpstr>What about the prose?</vt:lpstr>
      <vt:lpstr>What about the prose?</vt:lpstr>
      <vt:lpstr>So how can I be more coherent and concise? </vt:lpstr>
      <vt:lpstr>PowerPoint Presentation</vt:lpstr>
      <vt:lpstr>PowerPoint Presentation</vt:lpstr>
      <vt:lpstr>So how can I be more coherent and concise? </vt:lpstr>
      <vt:lpstr>PowerPoint Presentation</vt:lpstr>
      <vt:lpstr>PowerPoint Presentation</vt:lpstr>
      <vt:lpstr>Finally, be the hero of the narrative</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EDUCATION THE UNIVERSITY OF MARYLAND</dc:title>
  <dc:creator>Kathleen R. Worthington</dc:creator>
  <cp:lastModifiedBy>Robyn B Kotzker</cp:lastModifiedBy>
  <cp:revision>456</cp:revision>
  <cp:lastPrinted>2016-12-06T17:27:36Z</cp:lastPrinted>
  <dcterms:created xsi:type="dcterms:W3CDTF">2013-10-02T23:25:01Z</dcterms:created>
  <dcterms:modified xsi:type="dcterms:W3CDTF">2023-12-05T19:55:26Z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TC102867849990</vt:lpwstr>
  </property>
</Properties>
</file>